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8" r:id="rId1"/>
  </p:sldMasterIdLst>
  <p:notesMasterIdLst>
    <p:notesMasterId r:id="rId86"/>
  </p:notesMasterIdLst>
  <p:handoutMasterIdLst>
    <p:handoutMasterId r:id="rId87"/>
  </p:handoutMasterIdLst>
  <p:sldIdLst>
    <p:sldId id="689" r:id="rId2"/>
    <p:sldId id="695" r:id="rId3"/>
    <p:sldId id="688" r:id="rId4"/>
    <p:sldId id="712" r:id="rId5"/>
    <p:sldId id="713" r:id="rId6"/>
    <p:sldId id="714" r:id="rId7"/>
    <p:sldId id="715" r:id="rId8"/>
    <p:sldId id="716" r:id="rId9"/>
    <p:sldId id="697" r:id="rId10"/>
    <p:sldId id="702" r:id="rId11"/>
    <p:sldId id="717" r:id="rId12"/>
    <p:sldId id="718" r:id="rId13"/>
    <p:sldId id="719" r:id="rId14"/>
    <p:sldId id="720" r:id="rId15"/>
    <p:sldId id="721" r:id="rId16"/>
    <p:sldId id="722" r:id="rId17"/>
    <p:sldId id="723" r:id="rId18"/>
    <p:sldId id="724" r:id="rId19"/>
    <p:sldId id="725" r:id="rId20"/>
    <p:sldId id="726" r:id="rId21"/>
    <p:sldId id="699" r:id="rId22"/>
    <p:sldId id="727" r:id="rId23"/>
    <p:sldId id="728" r:id="rId24"/>
    <p:sldId id="729" r:id="rId25"/>
    <p:sldId id="730" r:id="rId26"/>
    <p:sldId id="731" r:id="rId27"/>
    <p:sldId id="732" r:id="rId28"/>
    <p:sldId id="733" r:id="rId29"/>
    <p:sldId id="734" r:id="rId30"/>
    <p:sldId id="735" r:id="rId31"/>
    <p:sldId id="736" r:id="rId32"/>
    <p:sldId id="772" r:id="rId33"/>
    <p:sldId id="737" r:id="rId34"/>
    <p:sldId id="738" r:id="rId35"/>
    <p:sldId id="739" r:id="rId36"/>
    <p:sldId id="740" r:id="rId37"/>
    <p:sldId id="741" r:id="rId38"/>
    <p:sldId id="742" r:id="rId39"/>
    <p:sldId id="744" r:id="rId40"/>
    <p:sldId id="745" r:id="rId41"/>
    <p:sldId id="746" r:id="rId42"/>
    <p:sldId id="747" r:id="rId43"/>
    <p:sldId id="748" r:id="rId44"/>
    <p:sldId id="749" r:id="rId45"/>
    <p:sldId id="750" r:id="rId46"/>
    <p:sldId id="751" r:id="rId47"/>
    <p:sldId id="752" r:id="rId48"/>
    <p:sldId id="774" r:id="rId49"/>
    <p:sldId id="773" r:id="rId50"/>
    <p:sldId id="776" r:id="rId51"/>
    <p:sldId id="753" r:id="rId52"/>
    <p:sldId id="775" r:id="rId53"/>
    <p:sldId id="754" r:id="rId54"/>
    <p:sldId id="777" r:id="rId55"/>
    <p:sldId id="755" r:id="rId56"/>
    <p:sldId id="756" r:id="rId57"/>
    <p:sldId id="757" r:id="rId58"/>
    <p:sldId id="783" r:id="rId59"/>
    <p:sldId id="784" r:id="rId60"/>
    <p:sldId id="758" r:id="rId61"/>
    <p:sldId id="778" r:id="rId62"/>
    <p:sldId id="759" r:id="rId63"/>
    <p:sldId id="760" r:id="rId64"/>
    <p:sldId id="761" r:id="rId65"/>
    <p:sldId id="762" r:id="rId66"/>
    <p:sldId id="779" r:id="rId67"/>
    <p:sldId id="780" r:id="rId68"/>
    <p:sldId id="763" r:id="rId69"/>
    <p:sldId id="781" r:id="rId70"/>
    <p:sldId id="764" r:id="rId71"/>
    <p:sldId id="782" r:id="rId72"/>
    <p:sldId id="766" r:id="rId73"/>
    <p:sldId id="786" r:id="rId74"/>
    <p:sldId id="787" r:id="rId75"/>
    <p:sldId id="785" r:id="rId76"/>
    <p:sldId id="767" r:id="rId77"/>
    <p:sldId id="768" r:id="rId78"/>
    <p:sldId id="769" r:id="rId79"/>
    <p:sldId id="770" r:id="rId80"/>
    <p:sldId id="771" r:id="rId81"/>
    <p:sldId id="788" r:id="rId82"/>
    <p:sldId id="789" r:id="rId83"/>
    <p:sldId id="790" r:id="rId84"/>
    <p:sldId id="684" r:id="rId85"/>
  </p:sldIdLst>
  <p:sldSz cx="12198350" cy="6859588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A19A3D"/>
    <a:srgbClr val="7AC71D"/>
    <a:srgbClr val="FF3300"/>
    <a:srgbClr val="0D94D7"/>
    <a:srgbClr val="BC8522"/>
    <a:srgbClr val="10BDD4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54" autoAdjust="0"/>
    <p:restoredTop sz="98420" autoAdjust="0"/>
  </p:normalViewPr>
  <p:slideViewPr>
    <p:cSldViewPr>
      <p:cViewPr varScale="1">
        <p:scale>
          <a:sx n="76" d="100"/>
          <a:sy n="76" d="100"/>
        </p:scale>
        <p:origin x="93" y="741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-3972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E3E3F128-43A0-4C94-B045-A35AEED91ADC}" type="datetimeFigureOut">
              <a:rPr lang="zh-CN" altLang="en-US"/>
              <a:pPr>
                <a:defRPr/>
              </a:pPr>
              <a:t>2021/3/1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588E3C55-8B37-4940-BDBF-95E03A8C8EC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9642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zh-CN" altLang="en-US"/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26E28E8C-C8AC-4E66-BB5A-61B2C7B78C8E}" type="datetimeFigureOut">
              <a:rPr lang="zh-CN" altLang="en-US"/>
              <a:pPr/>
              <a:t>2021/3/1</a:t>
            </a:fld>
            <a:endParaRPr lang="en-US" altLang="zh-CN"/>
          </a:p>
        </p:txBody>
      </p:sp>
      <p:sp>
        <p:nvSpPr>
          <p:cNvPr id="942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42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942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zh-CN"/>
          </a:p>
        </p:txBody>
      </p:sp>
      <p:sp>
        <p:nvSpPr>
          <p:cNvPr id="942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FF79802C-19AE-4F9D-9FD9-C8BF78445859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9965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2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720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217613">
              <a:spcBef>
                <a:spcPct val="0"/>
              </a:spcBef>
            </a:pPr>
            <a:endParaRPr lang="zh-CN" altLang="en-US"/>
          </a:p>
        </p:txBody>
      </p:sp>
      <p:sp>
        <p:nvSpPr>
          <p:cNvPr id="947204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815CD8F7-F5A7-4D10-9D0D-642CC0C89D7C}" type="slidenum">
              <a:rPr lang="zh-CN" altLang="en-US" sz="1200">
                <a:latin typeface="Calibri" pitchFamily="34" charset="0"/>
                <a:ea typeface="微软雅黑" pitchFamily="34" charset="-122"/>
              </a:rPr>
              <a:pPr algn="r" eaLnBrk="1" hangingPunct="1"/>
              <a:t>1</a:t>
            </a:fld>
            <a:endParaRPr lang="en-US" altLang="zh-CN" sz="1200">
              <a:latin typeface="Calibri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5681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8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587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217613">
              <a:spcBef>
                <a:spcPct val="0"/>
              </a:spcBef>
            </a:pPr>
            <a:endParaRPr lang="zh-CN" altLang="en-US"/>
          </a:p>
        </p:txBody>
      </p:sp>
      <p:sp>
        <p:nvSpPr>
          <p:cNvPr id="975876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239F2146-8157-478F-8586-E3143566BED8}" type="slidenum">
              <a:rPr lang="zh-CN" altLang="en-US" sz="1200">
                <a:latin typeface="Calibri" pitchFamily="34" charset="0"/>
                <a:ea typeface="微软雅黑" pitchFamily="34" charset="-122"/>
              </a:rPr>
              <a:pPr algn="r" eaLnBrk="1" hangingPunct="1"/>
              <a:t>10</a:t>
            </a:fld>
            <a:endParaRPr lang="en-US" altLang="zh-CN" sz="1200">
              <a:latin typeface="Calibri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2808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8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587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217613">
              <a:spcBef>
                <a:spcPct val="0"/>
              </a:spcBef>
            </a:pPr>
            <a:endParaRPr lang="zh-CN" altLang="en-US"/>
          </a:p>
        </p:txBody>
      </p:sp>
      <p:sp>
        <p:nvSpPr>
          <p:cNvPr id="975876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239F2146-8157-478F-8586-E3143566BED8}" type="slidenum">
              <a:rPr lang="zh-CN" altLang="en-US" sz="1200">
                <a:latin typeface="Calibri" pitchFamily="34" charset="0"/>
                <a:ea typeface="微软雅黑" pitchFamily="34" charset="-122"/>
              </a:rPr>
              <a:pPr algn="r" eaLnBrk="1" hangingPunct="1"/>
              <a:t>11</a:t>
            </a:fld>
            <a:endParaRPr lang="en-US" altLang="zh-CN" sz="1200">
              <a:latin typeface="Calibri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918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8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587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217613">
              <a:spcBef>
                <a:spcPct val="0"/>
              </a:spcBef>
            </a:pPr>
            <a:endParaRPr lang="zh-CN" altLang="en-US"/>
          </a:p>
        </p:txBody>
      </p:sp>
      <p:sp>
        <p:nvSpPr>
          <p:cNvPr id="975876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239F2146-8157-478F-8586-E3143566BED8}" type="slidenum">
              <a:rPr lang="zh-CN" altLang="en-US" sz="1200">
                <a:latin typeface="Calibri" pitchFamily="34" charset="0"/>
                <a:ea typeface="微软雅黑" pitchFamily="34" charset="-122"/>
              </a:rPr>
              <a:pPr algn="r" eaLnBrk="1" hangingPunct="1"/>
              <a:t>12</a:t>
            </a:fld>
            <a:endParaRPr lang="en-US" altLang="zh-CN" sz="1200">
              <a:latin typeface="Calibri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6968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8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587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217613">
              <a:spcBef>
                <a:spcPct val="0"/>
              </a:spcBef>
            </a:pPr>
            <a:endParaRPr lang="zh-CN" altLang="en-US"/>
          </a:p>
        </p:txBody>
      </p:sp>
      <p:sp>
        <p:nvSpPr>
          <p:cNvPr id="975876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239F2146-8157-478F-8586-E3143566BED8}" type="slidenum">
              <a:rPr lang="zh-CN" altLang="en-US" sz="1200">
                <a:latin typeface="Calibri" pitchFamily="34" charset="0"/>
                <a:ea typeface="微软雅黑" pitchFamily="34" charset="-122"/>
              </a:rPr>
              <a:pPr algn="r" eaLnBrk="1" hangingPunct="1"/>
              <a:t>13</a:t>
            </a:fld>
            <a:endParaRPr lang="en-US" altLang="zh-CN" sz="1200">
              <a:latin typeface="Calibri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53794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8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587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217613">
              <a:spcBef>
                <a:spcPct val="0"/>
              </a:spcBef>
            </a:pPr>
            <a:endParaRPr lang="zh-CN" altLang="en-US"/>
          </a:p>
        </p:txBody>
      </p:sp>
      <p:sp>
        <p:nvSpPr>
          <p:cNvPr id="975876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239F2146-8157-478F-8586-E3143566BED8}" type="slidenum">
              <a:rPr lang="zh-CN" altLang="en-US" sz="1200">
                <a:latin typeface="Calibri" pitchFamily="34" charset="0"/>
                <a:ea typeface="微软雅黑" pitchFamily="34" charset="-122"/>
              </a:rPr>
              <a:pPr algn="r" eaLnBrk="1" hangingPunct="1"/>
              <a:t>14</a:t>
            </a:fld>
            <a:endParaRPr lang="en-US" altLang="zh-CN" sz="1200">
              <a:latin typeface="Calibri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1627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8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587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217613">
              <a:spcBef>
                <a:spcPct val="0"/>
              </a:spcBef>
            </a:pPr>
            <a:endParaRPr lang="zh-CN" altLang="en-US"/>
          </a:p>
        </p:txBody>
      </p:sp>
      <p:sp>
        <p:nvSpPr>
          <p:cNvPr id="975876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239F2146-8157-478F-8586-E3143566BED8}" type="slidenum">
              <a:rPr lang="zh-CN" altLang="en-US" sz="1200">
                <a:latin typeface="Calibri" pitchFamily="34" charset="0"/>
                <a:ea typeface="微软雅黑" pitchFamily="34" charset="-122"/>
              </a:rPr>
              <a:pPr algn="r" eaLnBrk="1" hangingPunct="1"/>
              <a:t>15</a:t>
            </a:fld>
            <a:endParaRPr lang="en-US" altLang="zh-CN" sz="1200">
              <a:latin typeface="Calibri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46910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8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587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217613">
              <a:spcBef>
                <a:spcPct val="0"/>
              </a:spcBef>
            </a:pPr>
            <a:endParaRPr lang="zh-CN" altLang="en-US"/>
          </a:p>
        </p:txBody>
      </p:sp>
      <p:sp>
        <p:nvSpPr>
          <p:cNvPr id="975876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239F2146-8157-478F-8586-E3143566BED8}" type="slidenum">
              <a:rPr lang="zh-CN" altLang="en-US" sz="1200">
                <a:latin typeface="Calibri" pitchFamily="34" charset="0"/>
                <a:ea typeface="微软雅黑" pitchFamily="34" charset="-122"/>
              </a:rPr>
              <a:pPr algn="r" eaLnBrk="1" hangingPunct="1"/>
              <a:t>16</a:t>
            </a:fld>
            <a:endParaRPr lang="en-US" altLang="zh-CN" sz="1200">
              <a:latin typeface="Calibri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93892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8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587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217613">
              <a:spcBef>
                <a:spcPct val="0"/>
              </a:spcBef>
            </a:pPr>
            <a:endParaRPr lang="zh-CN" altLang="en-US"/>
          </a:p>
        </p:txBody>
      </p:sp>
      <p:sp>
        <p:nvSpPr>
          <p:cNvPr id="975876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239F2146-8157-478F-8586-E3143566BED8}" type="slidenum">
              <a:rPr lang="zh-CN" altLang="en-US" sz="1200">
                <a:latin typeface="Calibri" pitchFamily="34" charset="0"/>
                <a:ea typeface="微软雅黑" pitchFamily="34" charset="-122"/>
              </a:rPr>
              <a:pPr algn="r" eaLnBrk="1" hangingPunct="1"/>
              <a:t>17</a:t>
            </a:fld>
            <a:endParaRPr lang="en-US" altLang="zh-CN" sz="1200">
              <a:latin typeface="Calibri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96733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8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587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217613">
              <a:spcBef>
                <a:spcPct val="0"/>
              </a:spcBef>
            </a:pPr>
            <a:endParaRPr lang="zh-CN" altLang="en-US"/>
          </a:p>
        </p:txBody>
      </p:sp>
      <p:sp>
        <p:nvSpPr>
          <p:cNvPr id="975876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239F2146-8157-478F-8586-E3143566BED8}" type="slidenum">
              <a:rPr lang="zh-CN" altLang="en-US" sz="1200">
                <a:latin typeface="Calibri" pitchFamily="34" charset="0"/>
                <a:ea typeface="微软雅黑" pitchFamily="34" charset="-122"/>
              </a:rPr>
              <a:pPr algn="r" eaLnBrk="1" hangingPunct="1"/>
              <a:t>18</a:t>
            </a:fld>
            <a:endParaRPr lang="en-US" altLang="zh-CN" sz="1200">
              <a:latin typeface="Calibri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2091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8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587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217613">
              <a:spcBef>
                <a:spcPct val="0"/>
              </a:spcBef>
            </a:pPr>
            <a:endParaRPr lang="zh-CN" altLang="en-US"/>
          </a:p>
        </p:txBody>
      </p:sp>
      <p:sp>
        <p:nvSpPr>
          <p:cNvPr id="975876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239F2146-8157-478F-8586-E3143566BED8}" type="slidenum">
              <a:rPr lang="zh-CN" altLang="en-US" sz="1200">
                <a:latin typeface="Calibri" pitchFamily="34" charset="0"/>
                <a:ea typeface="微软雅黑" pitchFamily="34" charset="-122"/>
              </a:rPr>
              <a:pPr algn="r" eaLnBrk="1" hangingPunct="1"/>
              <a:t>19</a:t>
            </a:fld>
            <a:endParaRPr lang="en-US" altLang="zh-CN" sz="1200">
              <a:latin typeface="Calibri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2426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5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153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217613">
              <a:spcBef>
                <a:spcPct val="0"/>
              </a:spcBef>
            </a:pPr>
            <a:endParaRPr lang="zh-CN" altLang="en-US"/>
          </a:p>
        </p:txBody>
      </p:sp>
      <p:sp>
        <p:nvSpPr>
          <p:cNvPr id="961540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55C1EB47-B062-40D6-AE80-7A03364AC870}" type="slidenum">
              <a:rPr lang="zh-CN" altLang="en-US" sz="1200">
                <a:latin typeface="Calibri" pitchFamily="34" charset="0"/>
                <a:ea typeface="微软雅黑" pitchFamily="34" charset="-122"/>
              </a:rPr>
              <a:pPr algn="r" eaLnBrk="1" hangingPunct="1"/>
              <a:t>2</a:t>
            </a:fld>
            <a:endParaRPr lang="en-US" altLang="zh-CN" sz="1200">
              <a:latin typeface="Calibri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80553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8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587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217613">
              <a:spcBef>
                <a:spcPct val="0"/>
              </a:spcBef>
            </a:pPr>
            <a:endParaRPr lang="zh-CN" altLang="en-US"/>
          </a:p>
        </p:txBody>
      </p:sp>
      <p:sp>
        <p:nvSpPr>
          <p:cNvPr id="975876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239F2146-8157-478F-8586-E3143566BED8}" type="slidenum">
              <a:rPr lang="zh-CN" altLang="en-US" sz="1200">
                <a:latin typeface="Calibri" pitchFamily="34" charset="0"/>
                <a:ea typeface="微软雅黑" pitchFamily="34" charset="-122"/>
              </a:rPr>
              <a:pPr algn="r" eaLnBrk="1" hangingPunct="1"/>
              <a:t>20</a:t>
            </a:fld>
            <a:endParaRPr lang="en-US" altLang="zh-CN" sz="1200">
              <a:latin typeface="Calibri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06580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7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973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217613">
              <a:spcBef>
                <a:spcPct val="0"/>
              </a:spcBef>
            </a:pPr>
            <a:endParaRPr lang="zh-CN" altLang="en-US"/>
          </a:p>
        </p:txBody>
      </p:sp>
      <p:sp>
        <p:nvSpPr>
          <p:cNvPr id="969732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5E9A5E3C-D5F1-471E-A382-98FCBA655F26}" type="slidenum">
              <a:rPr lang="zh-CN" altLang="en-US" sz="1200">
                <a:latin typeface="Calibri" pitchFamily="34" charset="0"/>
                <a:ea typeface="微软雅黑" pitchFamily="34" charset="-122"/>
              </a:rPr>
              <a:pPr algn="r" eaLnBrk="1" hangingPunct="1"/>
              <a:t>21</a:t>
            </a:fld>
            <a:endParaRPr lang="en-US" altLang="zh-CN" sz="1200">
              <a:latin typeface="Calibri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56494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7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177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217613">
              <a:spcBef>
                <a:spcPct val="0"/>
              </a:spcBef>
            </a:pPr>
            <a:endParaRPr lang="zh-CN" altLang="en-US"/>
          </a:p>
        </p:txBody>
      </p:sp>
      <p:sp>
        <p:nvSpPr>
          <p:cNvPr id="971780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E97C36C5-D478-4F18-98A1-CBB1FFEB0FB0}" type="slidenum">
              <a:rPr lang="zh-CN" altLang="en-US" sz="1200">
                <a:latin typeface="Calibri" pitchFamily="34" charset="0"/>
                <a:ea typeface="微软雅黑" pitchFamily="34" charset="-122"/>
              </a:rPr>
              <a:pPr algn="r" eaLnBrk="1" hangingPunct="1"/>
              <a:t>32</a:t>
            </a:fld>
            <a:endParaRPr lang="en-US" altLang="zh-CN" sz="1200">
              <a:latin typeface="Calibri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32339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9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696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217613">
              <a:spcBef>
                <a:spcPct val="0"/>
              </a:spcBef>
            </a:pPr>
            <a:endParaRPr lang="zh-CN" altLang="en-US"/>
          </a:p>
        </p:txBody>
      </p:sp>
      <p:sp>
        <p:nvSpPr>
          <p:cNvPr id="936964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9A6334E2-B10E-4232-878C-7B1245C3C471}" type="slidenum">
              <a:rPr lang="zh-CN" altLang="en-US" sz="1200">
                <a:latin typeface="Calibri" pitchFamily="34" charset="0"/>
                <a:ea typeface="微软雅黑" pitchFamily="34" charset="-122"/>
              </a:rPr>
              <a:pPr algn="r" eaLnBrk="1" hangingPunct="1"/>
              <a:t>84</a:t>
            </a:fld>
            <a:endParaRPr lang="en-US" altLang="zh-CN" sz="1200">
              <a:latin typeface="Calibri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2662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1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515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217613">
              <a:spcBef>
                <a:spcPct val="0"/>
              </a:spcBef>
            </a:pPr>
            <a:endParaRPr lang="zh-CN" altLang="en-US"/>
          </a:p>
        </p:txBody>
      </p:sp>
      <p:sp>
        <p:nvSpPr>
          <p:cNvPr id="945156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4C30214F-8AAB-407C-9C3B-2395894EE73C}" type="slidenum">
              <a:rPr lang="zh-CN" altLang="en-US" sz="1200">
                <a:latin typeface="Calibri" pitchFamily="34" charset="0"/>
                <a:ea typeface="微软雅黑" pitchFamily="34" charset="-122"/>
              </a:rPr>
              <a:pPr algn="r" eaLnBrk="1" hangingPunct="1"/>
              <a:t>3</a:t>
            </a:fld>
            <a:endParaRPr lang="en-US" altLang="zh-CN" sz="1200">
              <a:latin typeface="Calibri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8520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1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515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217613">
              <a:spcBef>
                <a:spcPct val="0"/>
              </a:spcBef>
            </a:pPr>
            <a:endParaRPr lang="zh-CN" altLang="en-US"/>
          </a:p>
        </p:txBody>
      </p:sp>
      <p:sp>
        <p:nvSpPr>
          <p:cNvPr id="945156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4C30214F-8AAB-407C-9C3B-2395894EE73C}" type="slidenum">
              <a:rPr lang="zh-CN" altLang="en-US" sz="1200">
                <a:latin typeface="Calibri" pitchFamily="34" charset="0"/>
                <a:ea typeface="微软雅黑" pitchFamily="34" charset="-122"/>
              </a:rPr>
              <a:pPr algn="r" eaLnBrk="1" hangingPunct="1"/>
              <a:t>4</a:t>
            </a:fld>
            <a:endParaRPr lang="en-US" altLang="zh-CN" sz="1200">
              <a:latin typeface="Calibri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5073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1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515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217613">
              <a:spcBef>
                <a:spcPct val="0"/>
              </a:spcBef>
            </a:pPr>
            <a:endParaRPr lang="zh-CN" altLang="en-US"/>
          </a:p>
        </p:txBody>
      </p:sp>
      <p:sp>
        <p:nvSpPr>
          <p:cNvPr id="945156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4C30214F-8AAB-407C-9C3B-2395894EE73C}" type="slidenum">
              <a:rPr lang="zh-CN" altLang="en-US" sz="1200">
                <a:latin typeface="Calibri" pitchFamily="34" charset="0"/>
                <a:ea typeface="微软雅黑" pitchFamily="34" charset="-122"/>
              </a:rPr>
              <a:pPr algn="r" eaLnBrk="1" hangingPunct="1"/>
              <a:t>5</a:t>
            </a:fld>
            <a:endParaRPr lang="en-US" altLang="zh-CN" sz="1200">
              <a:latin typeface="Calibri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1865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1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515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217613">
              <a:spcBef>
                <a:spcPct val="0"/>
              </a:spcBef>
            </a:pPr>
            <a:endParaRPr lang="zh-CN" altLang="en-US"/>
          </a:p>
        </p:txBody>
      </p:sp>
      <p:sp>
        <p:nvSpPr>
          <p:cNvPr id="945156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4C30214F-8AAB-407C-9C3B-2395894EE73C}" type="slidenum">
              <a:rPr lang="zh-CN" altLang="en-US" sz="1200">
                <a:latin typeface="Calibri" pitchFamily="34" charset="0"/>
                <a:ea typeface="微软雅黑" pitchFamily="34" charset="-122"/>
              </a:rPr>
              <a:pPr algn="r" eaLnBrk="1" hangingPunct="1"/>
              <a:t>6</a:t>
            </a:fld>
            <a:endParaRPr lang="en-US" altLang="zh-CN" sz="1200">
              <a:latin typeface="Calibri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3170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1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515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217613">
              <a:spcBef>
                <a:spcPct val="0"/>
              </a:spcBef>
            </a:pPr>
            <a:endParaRPr lang="zh-CN" altLang="en-US"/>
          </a:p>
        </p:txBody>
      </p:sp>
      <p:sp>
        <p:nvSpPr>
          <p:cNvPr id="945156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4C30214F-8AAB-407C-9C3B-2395894EE73C}" type="slidenum">
              <a:rPr lang="zh-CN" altLang="en-US" sz="1200">
                <a:latin typeface="Calibri" pitchFamily="34" charset="0"/>
                <a:ea typeface="微软雅黑" pitchFamily="34" charset="-122"/>
              </a:rPr>
              <a:pPr algn="r" eaLnBrk="1" hangingPunct="1"/>
              <a:t>7</a:t>
            </a:fld>
            <a:endParaRPr lang="en-US" altLang="zh-CN" sz="1200">
              <a:latin typeface="Calibri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4823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1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515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217613">
              <a:spcBef>
                <a:spcPct val="0"/>
              </a:spcBef>
            </a:pPr>
            <a:endParaRPr lang="zh-CN" altLang="en-US"/>
          </a:p>
        </p:txBody>
      </p:sp>
      <p:sp>
        <p:nvSpPr>
          <p:cNvPr id="945156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4C30214F-8AAB-407C-9C3B-2395894EE73C}" type="slidenum">
              <a:rPr lang="zh-CN" altLang="en-US" sz="1200">
                <a:latin typeface="Calibri" pitchFamily="34" charset="0"/>
                <a:ea typeface="微软雅黑" pitchFamily="34" charset="-122"/>
              </a:rPr>
              <a:pPr algn="r" eaLnBrk="1" hangingPunct="1"/>
              <a:t>8</a:t>
            </a:fld>
            <a:endParaRPr lang="en-US" altLang="zh-CN" sz="1200">
              <a:latin typeface="Calibri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5817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6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563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217613">
              <a:spcBef>
                <a:spcPct val="0"/>
              </a:spcBef>
            </a:pPr>
            <a:endParaRPr lang="zh-CN" altLang="en-US"/>
          </a:p>
        </p:txBody>
      </p:sp>
      <p:sp>
        <p:nvSpPr>
          <p:cNvPr id="965636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EB1F0F01-A57C-476B-8290-8EC356D63738}" type="slidenum">
              <a:rPr lang="zh-CN" altLang="en-US" sz="1200">
                <a:latin typeface="Calibri" pitchFamily="34" charset="0"/>
                <a:ea typeface="微软雅黑" pitchFamily="34" charset="-122"/>
              </a:rPr>
              <a:pPr algn="r" eaLnBrk="1" hangingPunct="1"/>
              <a:t>9</a:t>
            </a:fld>
            <a:endParaRPr lang="en-US" altLang="zh-CN" sz="1200">
              <a:latin typeface="Calibri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0907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9550" cy="147161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30388" y="3887788"/>
            <a:ext cx="8537575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594825"/>
      </p:ext>
    </p:extLst>
  </p:cSld>
  <p:clrMapOvr>
    <a:masterClrMapping/>
  </p:clrMapOvr>
  <p:transition spd="med" advClick="0" advTm="0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915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9150" cy="4527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2144556"/>
      </p:ext>
    </p:extLst>
  </p:cSld>
  <p:clrMapOvr>
    <a:masterClrMapping/>
  </p:clrMapOvr>
  <p:transition spd="med" advClick="0" advTm="0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963" y="274638"/>
            <a:ext cx="2744787" cy="5853112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81963" cy="58531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743157"/>
      </p:ext>
    </p:extLst>
  </p:cSld>
  <p:clrMapOvr>
    <a:masterClrMapping/>
  </p:clrMapOvr>
  <p:transition spd="med" advClick="0" advTm="0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915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9150" cy="4527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653426"/>
      </p:ext>
    </p:extLst>
  </p:cSld>
  <p:clrMapOvr>
    <a:masterClrMapping/>
  </p:clrMapOvr>
  <p:transition spd="med" advClick="0" advTm="0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8488"/>
            <a:ext cx="10367962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7962" cy="15017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23688953"/>
      </p:ext>
    </p:extLst>
  </p:cSld>
  <p:clrMapOvr>
    <a:masterClrMapping/>
  </p:clrMapOvr>
  <p:transition spd="med" advClick="0" advTm="0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915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3375" cy="452755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5375" y="1600200"/>
            <a:ext cx="5413375" cy="452755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080053"/>
      </p:ext>
    </p:extLst>
  </p:cSld>
  <p:clrMapOvr>
    <a:masterClrMapping/>
  </p:clrMapOvr>
  <p:transition spd="med" advClick="0" advTm="0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915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956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9563" cy="39528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013" y="1535113"/>
            <a:ext cx="539273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013" y="2174875"/>
            <a:ext cx="5392737" cy="39528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955245"/>
      </p:ext>
    </p:extLst>
  </p:cSld>
  <p:clrMapOvr>
    <a:masterClrMapping/>
  </p:clrMapOvr>
  <p:transition spd="med" advClick="0" advTm="0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915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1191942"/>
      </p:ext>
    </p:extLst>
  </p:cSld>
  <p:clrMapOvr>
    <a:masterClrMapping/>
  </p:clrMapOvr>
  <p:transition spd="med" advClick="0" advTm="0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5017768"/>
      </p:ext>
    </p:extLst>
  </p:cSld>
  <p:clrMapOvr>
    <a:masterClrMapping/>
  </p:clrMapOvr>
  <p:transition spd="med" advClick="0" advTm="0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3200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8850" y="273050"/>
            <a:ext cx="6819900" cy="58547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3200" cy="46926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5202598"/>
      </p:ext>
    </p:extLst>
  </p:cSld>
  <p:clrMapOvr>
    <a:masterClrMapping/>
  </p:clrMapOvr>
  <p:transition spd="med" advClick="0" advTm="0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775" y="4802188"/>
            <a:ext cx="7319963" cy="5667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775" y="612775"/>
            <a:ext cx="7319963" cy="4116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775" y="5368925"/>
            <a:ext cx="7319963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55435591"/>
      </p:ext>
    </p:extLst>
  </p:cSld>
  <p:clrMapOvr>
    <a:masterClrMapping/>
  </p:clrMapOvr>
  <p:transition spd="med" advClick="0" advTm="0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dkUpDiag">
          <a:fgClr>
            <a:srgbClr val="D9D9D9"/>
          </a:fgClr>
          <a:bgClr>
            <a:srgbClr val="F2F2F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1708" name="Picture 44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400"/>
            <a:ext cx="12190413" cy="688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59" r:id="rId1"/>
    <p:sldLayoutId id="2147483960" r:id="rId2"/>
    <p:sldLayoutId id="2147483961" r:id="rId3"/>
    <p:sldLayoutId id="2147483962" r:id="rId4"/>
    <p:sldLayoutId id="2147483963" r:id="rId5"/>
    <p:sldLayoutId id="2147483964" r:id="rId6"/>
    <p:sldLayoutId id="2147483965" r:id="rId7"/>
    <p:sldLayoutId id="2147483966" r:id="rId8"/>
    <p:sldLayoutId id="2147483967" r:id="rId9"/>
    <p:sldLayoutId id="2147483968" r:id="rId10"/>
    <p:sldLayoutId id="2147483969" r:id="rId11"/>
  </p:sldLayoutIdLst>
  <p:transition spd="med" advClick="0" advTm="0">
    <p:pull/>
  </p:transition>
  <p:timing>
    <p:tnLst>
      <p:par>
        <p:cTn id="1" dur="indefinite" restart="never" nodeType="tmRoot"/>
      </p:par>
    </p:tnLst>
  </p:timing>
  <p:txStyles>
    <p:titleStyle>
      <a:lvl1pPr algn="ctr" defTabSz="1217613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613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Arial" pitchFamily="34" charset="0"/>
          <a:ea typeface="宋体" pitchFamily="2" charset="-122"/>
        </a:defRPr>
      </a:lvl2pPr>
      <a:lvl3pPr algn="ctr" defTabSz="1217613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Arial" pitchFamily="34" charset="0"/>
          <a:ea typeface="宋体" pitchFamily="2" charset="-122"/>
        </a:defRPr>
      </a:lvl3pPr>
      <a:lvl4pPr algn="ctr" defTabSz="1217613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Arial" pitchFamily="34" charset="0"/>
          <a:ea typeface="宋体" pitchFamily="2" charset="-122"/>
        </a:defRPr>
      </a:lvl4pPr>
      <a:lvl5pPr algn="ctr" defTabSz="1217613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Arial" pitchFamily="34" charset="0"/>
          <a:ea typeface="宋体" pitchFamily="2" charset="-122"/>
        </a:defRPr>
      </a:lvl5pPr>
      <a:lvl6pPr marL="457200" algn="ctr" defTabSz="1217613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Arial" pitchFamily="34" charset="0"/>
          <a:ea typeface="宋体" pitchFamily="2" charset="-122"/>
        </a:defRPr>
      </a:lvl6pPr>
      <a:lvl7pPr marL="914400" algn="ctr" defTabSz="1217613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Arial" pitchFamily="34" charset="0"/>
          <a:ea typeface="宋体" pitchFamily="2" charset="-122"/>
        </a:defRPr>
      </a:lvl7pPr>
      <a:lvl8pPr marL="1371600" algn="ctr" defTabSz="1217613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Arial" pitchFamily="34" charset="0"/>
          <a:ea typeface="宋体" pitchFamily="2" charset="-122"/>
        </a:defRPr>
      </a:lvl8pPr>
      <a:lvl9pPr marL="1828800" algn="ctr" defTabSz="1217613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Arial" pitchFamily="34" charset="0"/>
          <a:ea typeface="宋体" pitchFamily="2" charset="-122"/>
        </a:defRPr>
      </a:lvl9pPr>
    </p:titleStyle>
    <p:bodyStyle>
      <a:lvl1pPr marL="455613" indent="-455613" algn="l" defTabSz="1217613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43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7613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3800">
          <a:solidFill>
            <a:schemeClr val="tx1"/>
          </a:solidFill>
          <a:latin typeface="+mn-lt"/>
          <a:ea typeface="+mn-ea"/>
        </a:defRPr>
      </a:lvl2pPr>
      <a:lvl3pPr marL="1524000" indent="-304800" algn="l" defTabSz="1217613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100">
          <a:solidFill>
            <a:schemeClr val="tx1"/>
          </a:solidFill>
          <a:latin typeface="+mn-lt"/>
          <a:ea typeface="+mn-ea"/>
        </a:defRPr>
      </a:lvl3pPr>
      <a:lvl4pPr marL="2133600" indent="-307975" algn="l" defTabSz="1217613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3200" indent="-303213" algn="l" defTabSz="1217613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200400" indent="-303213" algn="l" defTabSz="1217613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7600" indent="-303213" algn="l" defTabSz="1217613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4800" indent="-303213" algn="l" defTabSz="1217613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2000" indent="-303213" algn="l" defTabSz="1217613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reference/stl/map" TargetMode="External"/><Relationship Id="rId2" Type="http://schemas.openxmlformats.org/officeDocument/2006/relationships/hyperlink" Target="http://www.cplusplus.com/reference/stl/stack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c.biancheng.net/ref/sin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c.biancheng.net/c/80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c.biancheng.net/ref/sin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c.biancheng.net/ref/sin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c.biancheng.net/ref/sin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www.cplusplus.com/reference/stl/stack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c.biancheng.net/ref/sin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c.biancheng.net/ref/sin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.biancheng.net/cplus/" TargetMode="External"/><Relationship Id="rId4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c.biancheng.net/ref/sin.html" TargetMode="Externa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c.biancheng.net/ref/sin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c.biancheng.net/ref/tan.html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图片 106">
            <a:extLst>
              <a:ext uri="{FF2B5EF4-FFF2-40B4-BE49-F238E27FC236}">
                <a16:creationId xmlns:a16="http://schemas.microsoft.com/office/drawing/2014/main" id="{36E7B933-2CBB-4285-9C01-8265D4BDB7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" y="0"/>
            <a:ext cx="12194906" cy="6865732"/>
          </a:xfrm>
          <a:prstGeom prst="rect">
            <a:avLst/>
          </a:prstGeom>
        </p:spPr>
      </p:pic>
      <p:sp>
        <p:nvSpPr>
          <p:cNvPr id="112" name="TextBox 26">
            <a:extLst>
              <a:ext uri="{FF2B5EF4-FFF2-40B4-BE49-F238E27FC236}">
                <a16:creationId xmlns:a16="http://schemas.microsoft.com/office/drawing/2014/main" id="{676899CD-5C83-4B53-BFA7-53ABDA795D87}"/>
              </a:ext>
            </a:extLst>
          </p:cNvPr>
          <p:cNvSpPr txBox="1"/>
          <p:nvPr/>
        </p:nvSpPr>
        <p:spPr>
          <a:xfrm>
            <a:off x="194519" y="1694754"/>
            <a:ext cx="685477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面向对象程序设计</a:t>
            </a:r>
            <a:endParaRPr lang="en-US" altLang="zh-CN" sz="5400" b="1" dirty="0" smtClean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5400" b="1" dirty="0" smtClean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4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类库和</a:t>
            </a:r>
            <a:r>
              <a:rPr lang="en-US" altLang="zh-CN" sz="4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C++</a:t>
            </a:r>
            <a:r>
              <a:rPr lang="zh-CN" altLang="en-US" sz="4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的标准模板库</a:t>
            </a:r>
            <a:r>
              <a:rPr lang="en-US" altLang="zh-CN" sz="4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STL</a:t>
            </a:r>
            <a:endParaRPr lang="zh-CN" altLang="en-US" sz="4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7" name="TextBox 12">
            <a:extLst>
              <a:ext uri="{FF2B5EF4-FFF2-40B4-BE49-F238E27FC236}">
                <a16:creationId xmlns:a16="http://schemas.microsoft.com/office/drawing/2014/main" id="{479E23A7-7B83-4AF3-8795-3B16207A7272}"/>
              </a:ext>
            </a:extLst>
          </p:cNvPr>
          <p:cNvSpPr txBox="1"/>
          <p:nvPr/>
        </p:nvSpPr>
        <p:spPr>
          <a:xfrm>
            <a:off x="338535" y="235764"/>
            <a:ext cx="27791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spc="-30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2021</a:t>
            </a:r>
            <a:endParaRPr lang="zh-CN" altLang="en-US" sz="7200" spc="-3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1" name="TextBox 33">
            <a:extLst>
              <a:ext uri="{FF2B5EF4-FFF2-40B4-BE49-F238E27FC236}">
                <a16:creationId xmlns:a16="http://schemas.microsoft.com/office/drawing/2014/main" id="{FFD3213A-B971-4F8D-8915-020533E32684}"/>
              </a:ext>
            </a:extLst>
          </p:cNvPr>
          <p:cNvSpPr txBox="1"/>
          <p:nvPr/>
        </p:nvSpPr>
        <p:spPr>
          <a:xfrm>
            <a:off x="842591" y="4509210"/>
            <a:ext cx="6206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李际军  </a:t>
            </a:r>
            <a:r>
              <a:rPr lang="en-US" altLang="zh-CN" sz="3200" dirty="0" smtClean="0">
                <a:solidFill>
                  <a:schemeClr val="bg1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lijijun@cs.zju.edu.cn</a:t>
            </a:r>
            <a:endParaRPr lang="zh-CN" altLang="en-US" sz="3200" dirty="0">
              <a:solidFill>
                <a:schemeClr val="bg1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300"/>
                            </p:stCondLst>
                            <p:childTnLst>
                              <p:par>
                                <p:cTn id="17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  <p:bldP spid="117" grpId="0"/>
      <p:bldP spid="1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851" name="矩形 1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30" y="-26590"/>
            <a:ext cx="6435649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1" name="组合 90"/>
          <p:cNvGrpSpPr>
            <a:grpSpLocks/>
          </p:cNvGrpSpPr>
          <p:nvPr/>
        </p:nvGrpSpPr>
        <p:grpSpPr bwMode="auto">
          <a:xfrm>
            <a:off x="122511" y="71835"/>
            <a:ext cx="466725" cy="468313"/>
            <a:chOff x="1192404" y="608225"/>
            <a:chExt cx="1755828" cy="1759616"/>
          </a:xfrm>
        </p:grpSpPr>
        <p:grpSp>
          <p:nvGrpSpPr>
            <p:cNvPr id="97485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94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5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74859" name="任意多边形 83"/>
                <p:cNvPicPr>
                  <a:picLocks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74860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93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3" name="TextBox 64"/>
          <p:cNvSpPr txBox="1">
            <a:spLocks noChangeArrowheads="1"/>
          </p:cNvSpPr>
          <p:nvPr/>
        </p:nvSpPr>
        <p:spPr bwMode="auto">
          <a:xfrm>
            <a:off x="626567" y="45418"/>
            <a:ext cx="4786808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1.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名字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冲突</a:t>
            </a:r>
          </a:p>
        </p:txBody>
      </p:sp>
      <p:grpSp>
        <p:nvGrpSpPr>
          <p:cNvPr id="27" name="组合 26"/>
          <p:cNvGrpSpPr>
            <a:grpSpLocks/>
          </p:cNvGrpSpPr>
          <p:nvPr/>
        </p:nvGrpSpPr>
        <p:grpSpPr bwMode="auto">
          <a:xfrm>
            <a:off x="10061749" y="-26590"/>
            <a:ext cx="2108200" cy="609600"/>
            <a:chOff x="755298" y="2917165"/>
            <a:chExt cx="1584454" cy="447077"/>
          </a:xfrm>
        </p:grpSpPr>
        <p:sp>
          <p:nvSpPr>
            <p:cNvPr id="974891" name="Freeform 60"/>
            <p:cNvSpPr>
              <a:spLocks/>
            </p:cNvSpPr>
            <p:nvPr/>
          </p:nvSpPr>
          <p:spPr bwMode="auto">
            <a:xfrm>
              <a:off x="755298" y="2917165"/>
              <a:ext cx="416207" cy="447076"/>
            </a:xfrm>
            <a:custGeom>
              <a:avLst/>
              <a:gdLst>
                <a:gd name="T0" fmla="*/ 395254 w 437"/>
                <a:gd name="T1" fmla="*/ 346246 h 470"/>
                <a:gd name="T2" fmla="*/ 369538 w 437"/>
                <a:gd name="T3" fmla="*/ 318661 h 470"/>
                <a:gd name="T4" fmla="*/ 292393 w 437"/>
                <a:gd name="T5" fmla="*/ 276807 h 470"/>
                <a:gd name="T6" fmla="*/ 260010 w 437"/>
                <a:gd name="T7" fmla="*/ 244465 h 470"/>
                <a:gd name="T8" fmla="*/ 249534 w 437"/>
                <a:gd name="T9" fmla="*/ 228294 h 470"/>
                <a:gd name="T10" fmla="*/ 274297 w 437"/>
                <a:gd name="T11" fmla="*/ 189294 h 470"/>
                <a:gd name="T12" fmla="*/ 280011 w 437"/>
                <a:gd name="T13" fmla="*/ 175977 h 470"/>
                <a:gd name="T14" fmla="*/ 283821 w 437"/>
                <a:gd name="T15" fmla="*/ 139830 h 470"/>
                <a:gd name="T16" fmla="*/ 271439 w 437"/>
                <a:gd name="T17" fmla="*/ 54220 h 470"/>
                <a:gd name="T18" fmla="*/ 266677 w 437"/>
                <a:gd name="T19" fmla="*/ 49464 h 470"/>
                <a:gd name="T20" fmla="*/ 249534 w 437"/>
                <a:gd name="T21" fmla="*/ 35195 h 470"/>
                <a:gd name="T22" fmla="*/ 147625 w 437"/>
                <a:gd name="T23" fmla="*/ 47561 h 470"/>
                <a:gd name="T24" fmla="*/ 133339 w 437"/>
                <a:gd name="T25" fmla="*/ 133172 h 470"/>
                <a:gd name="T26" fmla="*/ 135243 w 437"/>
                <a:gd name="T27" fmla="*/ 170269 h 470"/>
                <a:gd name="T28" fmla="*/ 142863 w 437"/>
                <a:gd name="T29" fmla="*/ 185489 h 470"/>
                <a:gd name="T30" fmla="*/ 145720 w 437"/>
                <a:gd name="T31" fmla="*/ 192148 h 470"/>
                <a:gd name="T32" fmla="*/ 147625 w 437"/>
                <a:gd name="T33" fmla="*/ 191196 h 470"/>
                <a:gd name="T34" fmla="*/ 169531 w 437"/>
                <a:gd name="T35" fmla="*/ 227343 h 470"/>
                <a:gd name="T36" fmla="*/ 151435 w 437"/>
                <a:gd name="T37" fmla="*/ 243514 h 470"/>
                <a:gd name="T38" fmla="*/ 122862 w 437"/>
                <a:gd name="T39" fmla="*/ 276807 h 470"/>
                <a:gd name="T40" fmla="*/ 45716 w 437"/>
                <a:gd name="T41" fmla="*/ 318661 h 470"/>
                <a:gd name="T42" fmla="*/ 20001 w 437"/>
                <a:gd name="T43" fmla="*/ 346246 h 470"/>
                <a:gd name="T44" fmla="*/ 0 w 437"/>
                <a:gd name="T45" fmla="*/ 429003 h 470"/>
                <a:gd name="T46" fmla="*/ 0 w 437"/>
                <a:gd name="T47" fmla="*/ 447076 h 470"/>
                <a:gd name="T48" fmla="*/ 416207 w 437"/>
                <a:gd name="T49" fmla="*/ 447076 h 470"/>
                <a:gd name="T50" fmla="*/ 416207 w 437"/>
                <a:gd name="T51" fmla="*/ 429003 h 470"/>
                <a:gd name="T52" fmla="*/ 395254 w 437"/>
                <a:gd name="T53" fmla="*/ 346246 h 47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37"/>
                <a:gd name="T82" fmla="*/ 0 h 470"/>
                <a:gd name="T83" fmla="*/ 437 w 437"/>
                <a:gd name="T84" fmla="*/ 470 h 47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37" h="470">
                  <a:moveTo>
                    <a:pt x="415" y="364"/>
                  </a:moveTo>
                  <a:cubicBezTo>
                    <a:pt x="415" y="364"/>
                    <a:pt x="422" y="351"/>
                    <a:pt x="388" y="335"/>
                  </a:cubicBezTo>
                  <a:cubicBezTo>
                    <a:pt x="307" y="291"/>
                    <a:pt x="307" y="291"/>
                    <a:pt x="307" y="291"/>
                  </a:cubicBezTo>
                  <a:cubicBezTo>
                    <a:pt x="273" y="257"/>
                    <a:pt x="273" y="257"/>
                    <a:pt x="273" y="257"/>
                  </a:cubicBezTo>
                  <a:cubicBezTo>
                    <a:pt x="256" y="248"/>
                    <a:pt x="246" y="251"/>
                    <a:pt x="262" y="240"/>
                  </a:cubicBezTo>
                  <a:cubicBezTo>
                    <a:pt x="274" y="230"/>
                    <a:pt x="282" y="216"/>
                    <a:pt x="288" y="199"/>
                  </a:cubicBezTo>
                  <a:cubicBezTo>
                    <a:pt x="289" y="198"/>
                    <a:pt x="292" y="194"/>
                    <a:pt x="294" y="185"/>
                  </a:cubicBezTo>
                  <a:cubicBezTo>
                    <a:pt x="294" y="185"/>
                    <a:pt x="325" y="148"/>
                    <a:pt x="298" y="147"/>
                  </a:cubicBezTo>
                  <a:cubicBezTo>
                    <a:pt x="298" y="147"/>
                    <a:pt x="326" y="96"/>
                    <a:pt x="285" y="57"/>
                  </a:cubicBezTo>
                  <a:cubicBezTo>
                    <a:pt x="285" y="57"/>
                    <a:pt x="283" y="55"/>
                    <a:pt x="280" y="52"/>
                  </a:cubicBezTo>
                  <a:cubicBezTo>
                    <a:pt x="271" y="42"/>
                    <a:pt x="262" y="37"/>
                    <a:pt x="262" y="37"/>
                  </a:cubicBezTo>
                  <a:cubicBezTo>
                    <a:pt x="203" y="0"/>
                    <a:pt x="155" y="50"/>
                    <a:pt x="155" y="50"/>
                  </a:cubicBezTo>
                  <a:cubicBezTo>
                    <a:pt x="113" y="88"/>
                    <a:pt x="140" y="140"/>
                    <a:pt x="140" y="140"/>
                  </a:cubicBezTo>
                  <a:cubicBezTo>
                    <a:pt x="112" y="140"/>
                    <a:pt x="142" y="179"/>
                    <a:pt x="142" y="179"/>
                  </a:cubicBezTo>
                  <a:cubicBezTo>
                    <a:pt x="146" y="197"/>
                    <a:pt x="150" y="195"/>
                    <a:pt x="150" y="195"/>
                  </a:cubicBezTo>
                  <a:cubicBezTo>
                    <a:pt x="152" y="195"/>
                    <a:pt x="152" y="198"/>
                    <a:pt x="153" y="202"/>
                  </a:cubicBezTo>
                  <a:cubicBezTo>
                    <a:pt x="154" y="201"/>
                    <a:pt x="154" y="201"/>
                    <a:pt x="155" y="201"/>
                  </a:cubicBezTo>
                  <a:cubicBezTo>
                    <a:pt x="160" y="216"/>
                    <a:pt x="168" y="229"/>
                    <a:pt x="178" y="239"/>
                  </a:cubicBezTo>
                  <a:cubicBezTo>
                    <a:pt x="187" y="251"/>
                    <a:pt x="163" y="251"/>
                    <a:pt x="159" y="256"/>
                  </a:cubicBezTo>
                  <a:cubicBezTo>
                    <a:pt x="157" y="259"/>
                    <a:pt x="129" y="291"/>
                    <a:pt x="129" y="291"/>
                  </a:cubicBezTo>
                  <a:cubicBezTo>
                    <a:pt x="48" y="335"/>
                    <a:pt x="48" y="335"/>
                    <a:pt x="48" y="335"/>
                  </a:cubicBezTo>
                  <a:cubicBezTo>
                    <a:pt x="15" y="351"/>
                    <a:pt x="21" y="364"/>
                    <a:pt x="21" y="364"/>
                  </a:cubicBezTo>
                  <a:cubicBezTo>
                    <a:pt x="0" y="451"/>
                    <a:pt x="0" y="451"/>
                    <a:pt x="0" y="451"/>
                  </a:cubicBezTo>
                  <a:cubicBezTo>
                    <a:pt x="0" y="470"/>
                    <a:pt x="0" y="470"/>
                    <a:pt x="0" y="470"/>
                  </a:cubicBezTo>
                  <a:cubicBezTo>
                    <a:pt x="437" y="470"/>
                    <a:pt x="437" y="470"/>
                    <a:pt x="437" y="470"/>
                  </a:cubicBezTo>
                  <a:cubicBezTo>
                    <a:pt x="437" y="451"/>
                    <a:pt x="437" y="451"/>
                    <a:pt x="437" y="451"/>
                  </a:cubicBezTo>
                  <a:lnTo>
                    <a:pt x="415" y="364"/>
                  </a:lnTo>
                  <a:close/>
                </a:path>
              </a:pathLst>
            </a:custGeom>
            <a:solidFill>
              <a:srgbClr val="A23C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1256405" y="3037084"/>
              <a:ext cx="1083347" cy="327158"/>
            </a:xfrm>
            <a:prstGeom prst="roundRect">
              <a:avLst>
                <a:gd name="adj" fmla="val 9938"/>
              </a:avLst>
            </a:prstGeom>
            <a:solidFill>
              <a:srgbClr val="A23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1228725"/>
              <a:r>
                <a:rPr lang="zh-CN" altLang="en-US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简要说明</a:t>
              </a:r>
            </a:p>
          </p:txBody>
        </p:sp>
        <p:sp>
          <p:nvSpPr>
            <p:cNvPr id="974893" name="等腰三角形 29"/>
            <p:cNvSpPr>
              <a:spLocks noChangeArrowheads="1"/>
            </p:cNvSpPr>
            <p:nvPr/>
          </p:nvSpPr>
          <p:spPr bwMode="auto">
            <a:xfrm rot="-5400000">
              <a:off x="1200093" y="3087287"/>
              <a:ext cx="55973" cy="113148"/>
            </a:xfrm>
            <a:prstGeom prst="triangle">
              <a:avLst>
                <a:gd name="adj" fmla="val 50000"/>
              </a:avLst>
            </a:prstGeom>
            <a:solidFill>
              <a:srgbClr val="A23C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0" tIns="0" rIns="0" bIns="0" anchor="ctr"/>
            <a:lstStyle/>
            <a:p>
              <a:pPr algn="ctr" defTabSz="1228725"/>
              <a:endParaRPr lang="zh-CN" altLang="en-US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endParaRPr>
            </a:p>
          </p:txBody>
        </p:sp>
      </p:grpSp>
      <p:sp>
        <p:nvSpPr>
          <p:cNvPr id="44" name="Rectangle 3"/>
          <p:cNvSpPr txBox="1">
            <a:spLocks noChangeArrowheads="1"/>
          </p:cNvSpPr>
          <p:nvPr/>
        </p:nvSpPr>
        <p:spPr bwMode="auto">
          <a:xfrm>
            <a:off x="355873" y="981522"/>
            <a:ext cx="11647958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b="0" kern="0" dirty="0" smtClean="0"/>
              <a:t>日常生活中人名相同引起的</a:t>
            </a:r>
            <a:r>
              <a:rPr lang="zh-CN" altLang="en-US" kern="0" dirty="0" smtClean="0">
                <a:solidFill>
                  <a:schemeClr val="bg2"/>
                </a:solidFill>
              </a:rPr>
              <a:t>名字冲突</a:t>
            </a:r>
            <a:r>
              <a:rPr lang="zh-CN" altLang="en-US" b="0" kern="0" dirty="0" smtClean="0"/>
              <a:t>；</a:t>
            </a:r>
          </a:p>
          <a:p>
            <a:pPr>
              <a:defRPr/>
            </a:pPr>
            <a:r>
              <a:rPr lang="en-US" altLang="zh-CN" b="0" kern="0" dirty="0"/>
              <a:t>C++</a:t>
            </a:r>
            <a:r>
              <a:rPr lang="zh-CN" altLang="en-US" b="0" kern="0" dirty="0"/>
              <a:t>中采用的是单一的</a:t>
            </a:r>
            <a:r>
              <a:rPr lang="zh-CN" altLang="en-US" kern="0" dirty="0">
                <a:solidFill>
                  <a:schemeClr val="bg2"/>
                </a:solidFill>
              </a:rPr>
              <a:t>全局名字空间</a:t>
            </a:r>
            <a:r>
              <a:rPr lang="zh-CN" altLang="en-US" b="0" kern="0" dirty="0"/>
              <a:t>。在这单一的空间中，如果有两个类、两个变量或两个函数的名字完全相同，就会出现</a:t>
            </a:r>
            <a:r>
              <a:rPr lang="zh-CN" altLang="en-US" kern="0" dirty="0">
                <a:solidFill>
                  <a:schemeClr val="bg2"/>
                </a:solidFill>
              </a:rPr>
              <a:t>名字</a:t>
            </a:r>
            <a:r>
              <a:rPr lang="zh-CN" altLang="en-US" kern="0" dirty="0" smtClean="0">
                <a:solidFill>
                  <a:schemeClr val="bg2"/>
                </a:solidFill>
              </a:rPr>
              <a:t>冲突</a:t>
            </a:r>
            <a:r>
              <a:rPr lang="zh-CN" altLang="en-US" b="0" kern="0" dirty="0" smtClean="0"/>
              <a:t>；</a:t>
            </a:r>
            <a:endParaRPr lang="zh-CN" altLang="en-US" b="0" kern="0" dirty="0"/>
          </a:p>
          <a:p>
            <a:pPr>
              <a:defRPr/>
            </a:pPr>
            <a:r>
              <a:rPr lang="en-US" altLang="zh-CN" b="0" kern="0" dirty="0" smtClean="0"/>
              <a:t>C++</a:t>
            </a:r>
            <a:r>
              <a:rPr lang="zh-CN" altLang="en-US" b="0" kern="0" dirty="0" smtClean="0"/>
              <a:t>程序中出现相同的名字引起的冲突：</a:t>
            </a:r>
          </a:p>
          <a:p>
            <a:pPr lvl="1">
              <a:defRPr/>
            </a:pPr>
            <a:r>
              <a:rPr lang="zh-CN" altLang="en-US" b="0" kern="0" dirty="0" smtClean="0"/>
              <a:t>容器类库中有一个</a:t>
            </a:r>
            <a:r>
              <a:rPr lang="en-US" altLang="zh-CN" b="0" kern="0" dirty="0" smtClean="0">
                <a:solidFill>
                  <a:schemeClr val="bg2"/>
                </a:solidFill>
              </a:rPr>
              <a:t>List</a:t>
            </a:r>
            <a:r>
              <a:rPr lang="zh-CN" altLang="en-US" b="0" kern="0" dirty="0" smtClean="0">
                <a:solidFill>
                  <a:schemeClr val="bg2"/>
                </a:solidFill>
              </a:rPr>
              <a:t>类；</a:t>
            </a:r>
          </a:p>
          <a:p>
            <a:pPr lvl="1">
              <a:defRPr/>
            </a:pPr>
            <a:r>
              <a:rPr lang="zh-CN" altLang="en-US" b="0" kern="0" dirty="0" smtClean="0">
                <a:solidFill>
                  <a:schemeClr val="bg2"/>
                </a:solidFill>
              </a:rPr>
              <a:t>窗口类库中有一个</a:t>
            </a:r>
            <a:r>
              <a:rPr lang="en-US" altLang="zh-CN" b="0" kern="0" dirty="0" smtClean="0"/>
              <a:t>List</a:t>
            </a:r>
            <a:r>
              <a:rPr lang="zh-CN" altLang="en-US" b="0" kern="0" dirty="0" smtClean="0"/>
              <a:t>类；</a:t>
            </a:r>
          </a:p>
          <a:p>
            <a:pPr lvl="1">
              <a:defRPr/>
            </a:pPr>
            <a:r>
              <a:rPr lang="zh-CN" altLang="en-US" b="0" kern="0" dirty="0" smtClean="0"/>
              <a:t>如果一个程序中要同时使用这两个类库就会发生名字冲突；</a:t>
            </a:r>
            <a:endParaRPr lang="zh-CN" altLang="en-US" b="0" kern="0" dirty="0"/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851" name="矩形 1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30" y="-26590"/>
            <a:ext cx="6435649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1" name="组合 90"/>
          <p:cNvGrpSpPr>
            <a:grpSpLocks/>
          </p:cNvGrpSpPr>
          <p:nvPr/>
        </p:nvGrpSpPr>
        <p:grpSpPr bwMode="auto">
          <a:xfrm>
            <a:off x="122511" y="71835"/>
            <a:ext cx="466725" cy="468313"/>
            <a:chOff x="1192404" y="608225"/>
            <a:chExt cx="1755828" cy="1759616"/>
          </a:xfrm>
        </p:grpSpPr>
        <p:grpSp>
          <p:nvGrpSpPr>
            <p:cNvPr id="97485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94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5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74859" name="任意多边形 83"/>
                <p:cNvPicPr>
                  <a:picLocks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74860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93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3" name="TextBox 64"/>
          <p:cNvSpPr txBox="1">
            <a:spLocks noChangeArrowheads="1"/>
          </p:cNvSpPr>
          <p:nvPr/>
        </p:nvSpPr>
        <p:spPr bwMode="auto">
          <a:xfrm>
            <a:off x="626567" y="45418"/>
            <a:ext cx="4786808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1.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名字冲突：危害</a:t>
            </a:r>
            <a:endParaRPr lang="zh-CN" altLang="en-US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  <p:grpSp>
        <p:nvGrpSpPr>
          <p:cNvPr id="27" name="组合 26"/>
          <p:cNvGrpSpPr>
            <a:grpSpLocks/>
          </p:cNvGrpSpPr>
          <p:nvPr/>
        </p:nvGrpSpPr>
        <p:grpSpPr bwMode="auto">
          <a:xfrm>
            <a:off x="10061749" y="-26590"/>
            <a:ext cx="2108200" cy="609600"/>
            <a:chOff x="755298" y="2917165"/>
            <a:chExt cx="1584454" cy="447077"/>
          </a:xfrm>
        </p:grpSpPr>
        <p:sp>
          <p:nvSpPr>
            <p:cNvPr id="974891" name="Freeform 60"/>
            <p:cNvSpPr>
              <a:spLocks/>
            </p:cNvSpPr>
            <p:nvPr/>
          </p:nvSpPr>
          <p:spPr bwMode="auto">
            <a:xfrm>
              <a:off x="755298" y="2917165"/>
              <a:ext cx="416207" cy="447076"/>
            </a:xfrm>
            <a:custGeom>
              <a:avLst/>
              <a:gdLst>
                <a:gd name="T0" fmla="*/ 395254 w 437"/>
                <a:gd name="T1" fmla="*/ 346246 h 470"/>
                <a:gd name="T2" fmla="*/ 369538 w 437"/>
                <a:gd name="T3" fmla="*/ 318661 h 470"/>
                <a:gd name="T4" fmla="*/ 292393 w 437"/>
                <a:gd name="T5" fmla="*/ 276807 h 470"/>
                <a:gd name="T6" fmla="*/ 260010 w 437"/>
                <a:gd name="T7" fmla="*/ 244465 h 470"/>
                <a:gd name="T8" fmla="*/ 249534 w 437"/>
                <a:gd name="T9" fmla="*/ 228294 h 470"/>
                <a:gd name="T10" fmla="*/ 274297 w 437"/>
                <a:gd name="T11" fmla="*/ 189294 h 470"/>
                <a:gd name="T12" fmla="*/ 280011 w 437"/>
                <a:gd name="T13" fmla="*/ 175977 h 470"/>
                <a:gd name="T14" fmla="*/ 283821 w 437"/>
                <a:gd name="T15" fmla="*/ 139830 h 470"/>
                <a:gd name="T16" fmla="*/ 271439 w 437"/>
                <a:gd name="T17" fmla="*/ 54220 h 470"/>
                <a:gd name="T18" fmla="*/ 266677 w 437"/>
                <a:gd name="T19" fmla="*/ 49464 h 470"/>
                <a:gd name="T20" fmla="*/ 249534 w 437"/>
                <a:gd name="T21" fmla="*/ 35195 h 470"/>
                <a:gd name="T22" fmla="*/ 147625 w 437"/>
                <a:gd name="T23" fmla="*/ 47561 h 470"/>
                <a:gd name="T24" fmla="*/ 133339 w 437"/>
                <a:gd name="T25" fmla="*/ 133172 h 470"/>
                <a:gd name="T26" fmla="*/ 135243 w 437"/>
                <a:gd name="T27" fmla="*/ 170269 h 470"/>
                <a:gd name="T28" fmla="*/ 142863 w 437"/>
                <a:gd name="T29" fmla="*/ 185489 h 470"/>
                <a:gd name="T30" fmla="*/ 145720 w 437"/>
                <a:gd name="T31" fmla="*/ 192148 h 470"/>
                <a:gd name="T32" fmla="*/ 147625 w 437"/>
                <a:gd name="T33" fmla="*/ 191196 h 470"/>
                <a:gd name="T34" fmla="*/ 169531 w 437"/>
                <a:gd name="T35" fmla="*/ 227343 h 470"/>
                <a:gd name="T36" fmla="*/ 151435 w 437"/>
                <a:gd name="T37" fmla="*/ 243514 h 470"/>
                <a:gd name="T38" fmla="*/ 122862 w 437"/>
                <a:gd name="T39" fmla="*/ 276807 h 470"/>
                <a:gd name="T40" fmla="*/ 45716 w 437"/>
                <a:gd name="T41" fmla="*/ 318661 h 470"/>
                <a:gd name="T42" fmla="*/ 20001 w 437"/>
                <a:gd name="T43" fmla="*/ 346246 h 470"/>
                <a:gd name="T44" fmla="*/ 0 w 437"/>
                <a:gd name="T45" fmla="*/ 429003 h 470"/>
                <a:gd name="T46" fmla="*/ 0 w 437"/>
                <a:gd name="T47" fmla="*/ 447076 h 470"/>
                <a:gd name="T48" fmla="*/ 416207 w 437"/>
                <a:gd name="T49" fmla="*/ 447076 h 470"/>
                <a:gd name="T50" fmla="*/ 416207 w 437"/>
                <a:gd name="T51" fmla="*/ 429003 h 470"/>
                <a:gd name="T52" fmla="*/ 395254 w 437"/>
                <a:gd name="T53" fmla="*/ 346246 h 47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37"/>
                <a:gd name="T82" fmla="*/ 0 h 470"/>
                <a:gd name="T83" fmla="*/ 437 w 437"/>
                <a:gd name="T84" fmla="*/ 470 h 47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37" h="470">
                  <a:moveTo>
                    <a:pt x="415" y="364"/>
                  </a:moveTo>
                  <a:cubicBezTo>
                    <a:pt x="415" y="364"/>
                    <a:pt x="422" y="351"/>
                    <a:pt x="388" y="335"/>
                  </a:cubicBezTo>
                  <a:cubicBezTo>
                    <a:pt x="307" y="291"/>
                    <a:pt x="307" y="291"/>
                    <a:pt x="307" y="291"/>
                  </a:cubicBezTo>
                  <a:cubicBezTo>
                    <a:pt x="273" y="257"/>
                    <a:pt x="273" y="257"/>
                    <a:pt x="273" y="257"/>
                  </a:cubicBezTo>
                  <a:cubicBezTo>
                    <a:pt x="256" y="248"/>
                    <a:pt x="246" y="251"/>
                    <a:pt x="262" y="240"/>
                  </a:cubicBezTo>
                  <a:cubicBezTo>
                    <a:pt x="274" y="230"/>
                    <a:pt x="282" y="216"/>
                    <a:pt x="288" y="199"/>
                  </a:cubicBezTo>
                  <a:cubicBezTo>
                    <a:pt x="289" y="198"/>
                    <a:pt x="292" y="194"/>
                    <a:pt x="294" y="185"/>
                  </a:cubicBezTo>
                  <a:cubicBezTo>
                    <a:pt x="294" y="185"/>
                    <a:pt x="325" y="148"/>
                    <a:pt x="298" y="147"/>
                  </a:cubicBezTo>
                  <a:cubicBezTo>
                    <a:pt x="298" y="147"/>
                    <a:pt x="326" y="96"/>
                    <a:pt x="285" y="57"/>
                  </a:cubicBezTo>
                  <a:cubicBezTo>
                    <a:pt x="285" y="57"/>
                    <a:pt x="283" y="55"/>
                    <a:pt x="280" y="52"/>
                  </a:cubicBezTo>
                  <a:cubicBezTo>
                    <a:pt x="271" y="42"/>
                    <a:pt x="262" y="37"/>
                    <a:pt x="262" y="37"/>
                  </a:cubicBezTo>
                  <a:cubicBezTo>
                    <a:pt x="203" y="0"/>
                    <a:pt x="155" y="50"/>
                    <a:pt x="155" y="50"/>
                  </a:cubicBezTo>
                  <a:cubicBezTo>
                    <a:pt x="113" y="88"/>
                    <a:pt x="140" y="140"/>
                    <a:pt x="140" y="140"/>
                  </a:cubicBezTo>
                  <a:cubicBezTo>
                    <a:pt x="112" y="140"/>
                    <a:pt x="142" y="179"/>
                    <a:pt x="142" y="179"/>
                  </a:cubicBezTo>
                  <a:cubicBezTo>
                    <a:pt x="146" y="197"/>
                    <a:pt x="150" y="195"/>
                    <a:pt x="150" y="195"/>
                  </a:cubicBezTo>
                  <a:cubicBezTo>
                    <a:pt x="152" y="195"/>
                    <a:pt x="152" y="198"/>
                    <a:pt x="153" y="202"/>
                  </a:cubicBezTo>
                  <a:cubicBezTo>
                    <a:pt x="154" y="201"/>
                    <a:pt x="154" y="201"/>
                    <a:pt x="155" y="201"/>
                  </a:cubicBezTo>
                  <a:cubicBezTo>
                    <a:pt x="160" y="216"/>
                    <a:pt x="168" y="229"/>
                    <a:pt x="178" y="239"/>
                  </a:cubicBezTo>
                  <a:cubicBezTo>
                    <a:pt x="187" y="251"/>
                    <a:pt x="163" y="251"/>
                    <a:pt x="159" y="256"/>
                  </a:cubicBezTo>
                  <a:cubicBezTo>
                    <a:pt x="157" y="259"/>
                    <a:pt x="129" y="291"/>
                    <a:pt x="129" y="291"/>
                  </a:cubicBezTo>
                  <a:cubicBezTo>
                    <a:pt x="48" y="335"/>
                    <a:pt x="48" y="335"/>
                    <a:pt x="48" y="335"/>
                  </a:cubicBezTo>
                  <a:cubicBezTo>
                    <a:pt x="15" y="351"/>
                    <a:pt x="21" y="364"/>
                    <a:pt x="21" y="364"/>
                  </a:cubicBezTo>
                  <a:cubicBezTo>
                    <a:pt x="0" y="451"/>
                    <a:pt x="0" y="451"/>
                    <a:pt x="0" y="451"/>
                  </a:cubicBezTo>
                  <a:cubicBezTo>
                    <a:pt x="0" y="470"/>
                    <a:pt x="0" y="470"/>
                    <a:pt x="0" y="470"/>
                  </a:cubicBezTo>
                  <a:cubicBezTo>
                    <a:pt x="437" y="470"/>
                    <a:pt x="437" y="470"/>
                    <a:pt x="437" y="470"/>
                  </a:cubicBezTo>
                  <a:cubicBezTo>
                    <a:pt x="437" y="451"/>
                    <a:pt x="437" y="451"/>
                    <a:pt x="437" y="451"/>
                  </a:cubicBezTo>
                  <a:lnTo>
                    <a:pt x="415" y="364"/>
                  </a:lnTo>
                  <a:close/>
                </a:path>
              </a:pathLst>
            </a:custGeom>
            <a:solidFill>
              <a:srgbClr val="A23C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1256405" y="3037084"/>
              <a:ext cx="1083347" cy="327158"/>
            </a:xfrm>
            <a:prstGeom prst="roundRect">
              <a:avLst>
                <a:gd name="adj" fmla="val 9938"/>
              </a:avLst>
            </a:prstGeom>
            <a:solidFill>
              <a:srgbClr val="A23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1228725"/>
              <a:r>
                <a:rPr lang="zh-CN" altLang="en-US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简要说明</a:t>
              </a:r>
            </a:p>
          </p:txBody>
        </p:sp>
        <p:sp>
          <p:nvSpPr>
            <p:cNvPr id="974893" name="等腰三角形 29"/>
            <p:cNvSpPr>
              <a:spLocks noChangeArrowheads="1"/>
            </p:cNvSpPr>
            <p:nvPr/>
          </p:nvSpPr>
          <p:spPr bwMode="auto">
            <a:xfrm rot="-5400000">
              <a:off x="1200093" y="3087287"/>
              <a:ext cx="55973" cy="113148"/>
            </a:xfrm>
            <a:prstGeom prst="triangle">
              <a:avLst>
                <a:gd name="adj" fmla="val 50000"/>
              </a:avLst>
            </a:prstGeom>
            <a:solidFill>
              <a:srgbClr val="A23C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0" tIns="0" rIns="0" bIns="0" anchor="ctr"/>
            <a:lstStyle/>
            <a:p>
              <a:pPr algn="ctr" defTabSz="1228725"/>
              <a:endParaRPr lang="zh-CN" altLang="en-US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endParaRPr>
            </a:p>
          </p:txBody>
        </p:sp>
      </p:grp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90929" y="1341438"/>
            <a:ext cx="11812902" cy="498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zh-CN" altLang="en-US" kern="0" dirty="0" smtClean="0"/>
              <a:t>在同一个源文件（编译单元）中出现的名字冲突可以由编译器 </a:t>
            </a:r>
            <a:r>
              <a:rPr lang="en-US" altLang="zh-CN" kern="0" dirty="0" smtClean="0"/>
              <a:t>compiler </a:t>
            </a:r>
            <a:r>
              <a:rPr lang="zh-CN" altLang="en-US" kern="0" dirty="0" smtClean="0"/>
              <a:t>检查出来</a:t>
            </a:r>
            <a:r>
              <a:rPr lang="zh-CN" altLang="en-US" kern="0" dirty="0" smtClean="0">
                <a:sym typeface="Wingdings" pitchFamily="2" charset="2"/>
              </a:rPr>
              <a:t>：</a:t>
            </a:r>
            <a:endParaRPr lang="zh-CN" altLang="en-US" kern="0" dirty="0" smtClean="0"/>
          </a:p>
          <a:p>
            <a:pPr lvl="1">
              <a:lnSpc>
                <a:spcPct val="90000"/>
              </a:lnSpc>
              <a:defRPr/>
            </a:pPr>
            <a:r>
              <a:rPr lang="en-US" altLang="zh-CN" kern="0" dirty="0" smtClean="0">
                <a:solidFill>
                  <a:schemeClr val="bg2"/>
                </a:solidFill>
              </a:rPr>
              <a:t>Redefined Symbols </a:t>
            </a:r>
            <a:r>
              <a:rPr lang="zh-CN" altLang="en-US" kern="0" dirty="0" smtClean="0">
                <a:solidFill>
                  <a:schemeClr val="bg2"/>
                </a:solidFill>
              </a:rPr>
              <a:t>（ </a:t>
            </a:r>
            <a:r>
              <a:rPr lang="en-US" altLang="zh-CN" kern="0" dirty="0" smtClean="0">
                <a:solidFill>
                  <a:schemeClr val="bg2"/>
                </a:solidFill>
              </a:rPr>
              <a:t>ambiguous symbol </a:t>
            </a:r>
            <a:r>
              <a:rPr lang="zh-CN" altLang="en-US" kern="0" dirty="0" smtClean="0">
                <a:solidFill>
                  <a:schemeClr val="bg2"/>
                </a:solidFill>
              </a:rPr>
              <a:t>）</a:t>
            </a:r>
          </a:p>
          <a:p>
            <a:pPr marL="0" indent="0">
              <a:lnSpc>
                <a:spcPct val="90000"/>
              </a:lnSpc>
              <a:buFontTx/>
              <a:buNone/>
              <a:defRPr/>
            </a:pPr>
            <a:endParaRPr lang="en-US" altLang="zh-CN" kern="0" dirty="0" smtClean="0"/>
          </a:p>
          <a:p>
            <a:pPr>
              <a:lnSpc>
                <a:spcPct val="90000"/>
              </a:lnSpc>
              <a:defRPr/>
            </a:pPr>
            <a:r>
              <a:rPr lang="zh-CN" altLang="en-US" kern="0" dirty="0" smtClean="0"/>
              <a:t>在不同编译单元（如目标文件）之间的名字冲突可能由链接器</a:t>
            </a:r>
            <a:r>
              <a:rPr lang="en-US" altLang="zh-CN" kern="0" dirty="0" smtClean="0"/>
              <a:t>Linker</a:t>
            </a:r>
            <a:r>
              <a:rPr lang="zh-CN" altLang="en-US" kern="0" dirty="0" smtClean="0"/>
              <a:t>检查出来：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zh-CN" kern="0" dirty="0" smtClean="0">
                <a:solidFill>
                  <a:schemeClr val="bg2"/>
                </a:solidFill>
              </a:rPr>
              <a:t>Identifier multiply defined</a:t>
            </a:r>
          </a:p>
          <a:p>
            <a:pPr>
              <a:lnSpc>
                <a:spcPct val="90000"/>
              </a:lnSpc>
              <a:defRPr/>
            </a:pPr>
            <a:r>
              <a:rPr lang="zh-CN" altLang="en-US" kern="0" dirty="0" smtClean="0"/>
              <a:t>也可能导致错误链接，从而产生运行时错误  </a:t>
            </a:r>
            <a:r>
              <a:rPr lang="en-US" altLang="zh-CN" kern="0" dirty="0" smtClean="0">
                <a:solidFill>
                  <a:schemeClr val="bg2"/>
                </a:solidFill>
              </a:rPr>
              <a:t>runtime error</a:t>
            </a:r>
            <a:r>
              <a:rPr lang="zh-CN" altLang="en-US" kern="0" dirty="0" smtClean="0"/>
              <a:t>。</a:t>
            </a: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320518706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851" name="矩形 1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30" y="-26590"/>
            <a:ext cx="6435649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1" name="组合 90"/>
          <p:cNvGrpSpPr>
            <a:grpSpLocks/>
          </p:cNvGrpSpPr>
          <p:nvPr/>
        </p:nvGrpSpPr>
        <p:grpSpPr bwMode="auto">
          <a:xfrm>
            <a:off x="122511" y="71835"/>
            <a:ext cx="466725" cy="468313"/>
            <a:chOff x="1192404" y="608225"/>
            <a:chExt cx="1755828" cy="1759616"/>
          </a:xfrm>
        </p:grpSpPr>
        <p:grpSp>
          <p:nvGrpSpPr>
            <p:cNvPr id="97485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94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5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74859" name="任意多边形 83"/>
                <p:cNvPicPr>
                  <a:picLocks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74860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93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3" name="TextBox 64"/>
          <p:cNvSpPr txBox="1">
            <a:spLocks noChangeArrowheads="1"/>
          </p:cNvSpPr>
          <p:nvPr/>
        </p:nvSpPr>
        <p:spPr bwMode="auto">
          <a:xfrm>
            <a:off x="626567" y="45418"/>
            <a:ext cx="4786808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2.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作用域的概念 </a:t>
            </a:r>
            <a:r>
              <a:rPr lang="en-US" altLang="zh-CN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scope</a:t>
            </a:r>
            <a:endParaRPr lang="zh-CN" altLang="en-US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  <p:grpSp>
        <p:nvGrpSpPr>
          <p:cNvPr id="27" name="组合 26"/>
          <p:cNvGrpSpPr>
            <a:grpSpLocks/>
          </p:cNvGrpSpPr>
          <p:nvPr/>
        </p:nvGrpSpPr>
        <p:grpSpPr bwMode="auto">
          <a:xfrm>
            <a:off x="10061749" y="-26590"/>
            <a:ext cx="2108200" cy="609600"/>
            <a:chOff x="755298" y="2917165"/>
            <a:chExt cx="1584454" cy="447077"/>
          </a:xfrm>
        </p:grpSpPr>
        <p:sp>
          <p:nvSpPr>
            <p:cNvPr id="974891" name="Freeform 60"/>
            <p:cNvSpPr>
              <a:spLocks/>
            </p:cNvSpPr>
            <p:nvPr/>
          </p:nvSpPr>
          <p:spPr bwMode="auto">
            <a:xfrm>
              <a:off x="755298" y="2917165"/>
              <a:ext cx="416207" cy="447076"/>
            </a:xfrm>
            <a:custGeom>
              <a:avLst/>
              <a:gdLst>
                <a:gd name="T0" fmla="*/ 395254 w 437"/>
                <a:gd name="T1" fmla="*/ 346246 h 470"/>
                <a:gd name="T2" fmla="*/ 369538 w 437"/>
                <a:gd name="T3" fmla="*/ 318661 h 470"/>
                <a:gd name="T4" fmla="*/ 292393 w 437"/>
                <a:gd name="T5" fmla="*/ 276807 h 470"/>
                <a:gd name="T6" fmla="*/ 260010 w 437"/>
                <a:gd name="T7" fmla="*/ 244465 h 470"/>
                <a:gd name="T8" fmla="*/ 249534 w 437"/>
                <a:gd name="T9" fmla="*/ 228294 h 470"/>
                <a:gd name="T10" fmla="*/ 274297 w 437"/>
                <a:gd name="T11" fmla="*/ 189294 h 470"/>
                <a:gd name="T12" fmla="*/ 280011 w 437"/>
                <a:gd name="T13" fmla="*/ 175977 h 470"/>
                <a:gd name="T14" fmla="*/ 283821 w 437"/>
                <a:gd name="T15" fmla="*/ 139830 h 470"/>
                <a:gd name="T16" fmla="*/ 271439 w 437"/>
                <a:gd name="T17" fmla="*/ 54220 h 470"/>
                <a:gd name="T18" fmla="*/ 266677 w 437"/>
                <a:gd name="T19" fmla="*/ 49464 h 470"/>
                <a:gd name="T20" fmla="*/ 249534 w 437"/>
                <a:gd name="T21" fmla="*/ 35195 h 470"/>
                <a:gd name="T22" fmla="*/ 147625 w 437"/>
                <a:gd name="T23" fmla="*/ 47561 h 470"/>
                <a:gd name="T24" fmla="*/ 133339 w 437"/>
                <a:gd name="T25" fmla="*/ 133172 h 470"/>
                <a:gd name="T26" fmla="*/ 135243 w 437"/>
                <a:gd name="T27" fmla="*/ 170269 h 470"/>
                <a:gd name="T28" fmla="*/ 142863 w 437"/>
                <a:gd name="T29" fmla="*/ 185489 h 470"/>
                <a:gd name="T30" fmla="*/ 145720 w 437"/>
                <a:gd name="T31" fmla="*/ 192148 h 470"/>
                <a:gd name="T32" fmla="*/ 147625 w 437"/>
                <a:gd name="T33" fmla="*/ 191196 h 470"/>
                <a:gd name="T34" fmla="*/ 169531 w 437"/>
                <a:gd name="T35" fmla="*/ 227343 h 470"/>
                <a:gd name="T36" fmla="*/ 151435 w 437"/>
                <a:gd name="T37" fmla="*/ 243514 h 470"/>
                <a:gd name="T38" fmla="*/ 122862 w 437"/>
                <a:gd name="T39" fmla="*/ 276807 h 470"/>
                <a:gd name="T40" fmla="*/ 45716 w 437"/>
                <a:gd name="T41" fmla="*/ 318661 h 470"/>
                <a:gd name="T42" fmla="*/ 20001 w 437"/>
                <a:gd name="T43" fmla="*/ 346246 h 470"/>
                <a:gd name="T44" fmla="*/ 0 w 437"/>
                <a:gd name="T45" fmla="*/ 429003 h 470"/>
                <a:gd name="T46" fmla="*/ 0 w 437"/>
                <a:gd name="T47" fmla="*/ 447076 h 470"/>
                <a:gd name="T48" fmla="*/ 416207 w 437"/>
                <a:gd name="T49" fmla="*/ 447076 h 470"/>
                <a:gd name="T50" fmla="*/ 416207 w 437"/>
                <a:gd name="T51" fmla="*/ 429003 h 470"/>
                <a:gd name="T52" fmla="*/ 395254 w 437"/>
                <a:gd name="T53" fmla="*/ 346246 h 47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37"/>
                <a:gd name="T82" fmla="*/ 0 h 470"/>
                <a:gd name="T83" fmla="*/ 437 w 437"/>
                <a:gd name="T84" fmla="*/ 470 h 47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37" h="470">
                  <a:moveTo>
                    <a:pt x="415" y="364"/>
                  </a:moveTo>
                  <a:cubicBezTo>
                    <a:pt x="415" y="364"/>
                    <a:pt x="422" y="351"/>
                    <a:pt x="388" y="335"/>
                  </a:cubicBezTo>
                  <a:cubicBezTo>
                    <a:pt x="307" y="291"/>
                    <a:pt x="307" y="291"/>
                    <a:pt x="307" y="291"/>
                  </a:cubicBezTo>
                  <a:cubicBezTo>
                    <a:pt x="273" y="257"/>
                    <a:pt x="273" y="257"/>
                    <a:pt x="273" y="257"/>
                  </a:cubicBezTo>
                  <a:cubicBezTo>
                    <a:pt x="256" y="248"/>
                    <a:pt x="246" y="251"/>
                    <a:pt x="262" y="240"/>
                  </a:cubicBezTo>
                  <a:cubicBezTo>
                    <a:pt x="274" y="230"/>
                    <a:pt x="282" y="216"/>
                    <a:pt x="288" y="199"/>
                  </a:cubicBezTo>
                  <a:cubicBezTo>
                    <a:pt x="289" y="198"/>
                    <a:pt x="292" y="194"/>
                    <a:pt x="294" y="185"/>
                  </a:cubicBezTo>
                  <a:cubicBezTo>
                    <a:pt x="294" y="185"/>
                    <a:pt x="325" y="148"/>
                    <a:pt x="298" y="147"/>
                  </a:cubicBezTo>
                  <a:cubicBezTo>
                    <a:pt x="298" y="147"/>
                    <a:pt x="326" y="96"/>
                    <a:pt x="285" y="57"/>
                  </a:cubicBezTo>
                  <a:cubicBezTo>
                    <a:pt x="285" y="57"/>
                    <a:pt x="283" y="55"/>
                    <a:pt x="280" y="52"/>
                  </a:cubicBezTo>
                  <a:cubicBezTo>
                    <a:pt x="271" y="42"/>
                    <a:pt x="262" y="37"/>
                    <a:pt x="262" y="37"/>
                  </a:cubicBezTo>
                  <a:cubicBezTo>
                    <a:pt x="203" y="0"/>
                    <a:pt x="155" y="50"/>
                    <a:pt x="155" y="50"/>
                  </a:cubicBezTo>
                  <a:cubicBezTo>
                    <a:pt x="113" y="88"/>
                    <a:pt x="140" y="140"/>
                    <a:pt x="140" y="140"/>
                  </a:cubicBezTo>
                  <a:cubicBezTo>
                    <a:pt x="112" y="140"/>
                    <a:pt x="142" y="179"/>
                    <a:pt x="142" y="179"/>
                  </a:cubicBezTo>
                  <a:cubicBezTo>
                    <a:pt x="146" y="197"/>
                    <a:pt x="150" y="195"/>
                    <a:pt x="150" y="195"/>
                  </a:cubicBezTo>
                  <a:cubicBezTo>
                    <a:pt x="152" y="195"/>
                    <a:pt x="152" y="198"/>
                    <a:pt x="153" y="202"/>
                  </a:cubicBezTo>
                  <a:cubicBezTo>
                    <a:pt x="154" y="201"/>
                    <a:pt x="154" y="201"/>
                    <a:pt x="155" y="201"/>
                  </a:cubicBezTo>
                  <a:cubicBezTo>
                    <a:pt x="160" y="216"/>
                    <a:pt x="168" y="229"/>
                    <a:pt x="178" y="239"/>
                  </a:cubicBezTo>
                  <a:cubicBezTo>
                    <a:pt x="187" y="251"/>
                    <a:pt x="163" y="251"/>
                    <a:pt x="159" y="256"/>
                  </a:cubicBezTo>
                  <a:cubicBezTo>
                    <a:pt x="157" y="259"/>
                    <a:pt x="129" y="291"/>
                    <a:pt x="129" y="291"/>
                  </a:cubicBezTo>
                  <a:cubicBezTo>
                    <a:pt x="48" y="335"/>
                    <a:pt x="48" y="335"/>
                    <a:pt x="48" y="335"/>
                  </a:cubicBezTo>
                  <a:cubicBezTo>
                    <a:pt x="15" y="351"/>
                    <a:pt x="21" y="364"/>
                    <a:pt x="21" y="364"/>
                  </a:cubicBezTo>
                  <a:cubicBezTo>
                    <a:pt x="0" y="451"/>
                    <a:pt x="0" y="451"/>
                    <a:pt x="0" y="451"/>
                  </a:cubicBezTo>
                  <a:cubicBezTo>
                    <a:pt x="0" y="470"/>
                    <a:pt x="0" y="470"/>
                    <a:pt x="0" y="470"/>
                  </a:cubicBezTo>
                  <a:cubicBezTo>
                    <a:pt x="437" y="470"/>
                    <a:pt x="437" y="470"/>
                    <a:pt x="437" y="470"/>
                  </a:cubicBezTo>
                  <a:cubicBezTo>
                    <a:pt x="437" y="451"/>
                    <a:pt x="437" y="451"/>
                    <a:pt x="437" y="451"/>
                  </a:cubicBezTo>
                  <a:lnTo>
                    <a:pt x="415" y="364"/>
                  </a:lnTo>
                  <a:close/>
                </a:path>
              </a:pathLst>
            </a:custGeom>
            <a:solidFill>
              <a:srgbClr val="A23C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1256405" y="3037084"/>
              <a:ext cx="1083347" cy="327158"/>
            </a:xfrm>
            <a:prstGeom prst="roundRect">
              <a:avLst>
                <a:gd name="adj" fmla="val 9938"/>
              </a:avLst>
            </a:prstGeom>
            <a:solidFill>
              <a:srgbClr val="A23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1228725"/>
              <a:r>
                <a:rPr lang="zh-CN" altLang="en-US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简要说明</a:t>
              </a:r>
            </a:p>
          </p:txBody>
        </p:sp>
        <p:sp>
          <p:nvSpPr>
            <p:cNvPr id="974893" name="等腰三角形 29"/>
            <p:cNvSpPr>
              <a:spLocks noChangeArrowheads="1"/>
            </p:cNvSpPr>
            <p:nvPr/>
          </p:nvSpPr>
          <p:spPr bwMode="auto">
            <a:xfrm rot="-5400000">
              <a:off x="1200093" y="3087287"/>
              <a:ext cx="55973" cy="113148"/>
            </a:xfrm>
            <a:prstGeom prst="triangle">
              <a:avLst>
                <a:gd name="adj" fmla="val 50000"/>
              </a:avLst>
            </a:prstGeom>
            <a:solidFill>
              <a:srgbClr val="A23C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0" tIns="0" rIns="0" bIns="0" anchor="ctr"/>
            <a:lstStyle/>
            <a:p>
              <a:pPr algn="ctr" defTabSz="1228725"/>
              <a:endParaRPr lang="zh-CN" altLang="en-US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endParaRPr>
            </a:p>
          </p:txBody>
        </p:sp>
      </p:grp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528207" y="837460"/>
            <a:ext cx="11607526" cy="501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kern="0" dirty="0" smtClean="0"/>
              <a:t>局部作用域  </a:t>
            </a:r>
            <a:r>
              <a:rPr lang="en-US" altLang="zh-CN" kern="0" dirty="0" smtClean="0"/>
              <a:t>local scopes </a:t>
            </a:r>
            <a:r>
              <a:rPr lang="zh-CN" altLang="en-US" kern="0" dirty="0" smtClean="0"/>
              <a:t>：</a:t>
            </a:r>
          </a:p>
          <a:p>
            <a:pPr lvl="1">
              <a:defRPr/>
            </a:pPr>
            <a:r>
              <a:rPr lang="zh-CN" altLang="en-US" kern="0" dirty="0" smtClean="0"/>
              <a:t>块作用域；</a:t>
            </a:r>
          </a:p>
          <a:p>
            <a:pPr lvl="1">
              <a:defRPr/>
            </a:pPr>
            <a:r>
              <a:rPr lang="zh-CN" altLang="en-US" kern="0" dirty="0" smtClean="0"/>
              <a:t>函数作用域；</a:t>
            </a:r>
          </a:p>
          <a:p>
            <a:pPr lvl="1">
              <a:defRPr/>
            </a:pPr>
            <a:r>
              <a:rPr lang="zh-CN" altLang="en-US" kern="0" dirty="0" smtClean="0"/>
              <a:t>文件作用域；</a:t>
            </a:r>
          </a:p>
          <a:p>
            <a:pPr lvl="1">
              <a:defRPr/>
            </a:pPr>
            <a:endParaRPr lang="zh-CN" altLang="en-US" kern="0" dirty="0" smtClean="0"/>
          </a:p>
          <a:p>
            <a:pPr>
              <a:defRPr/>
            </a:pPr>
            <a:r>
              <a:rPr lang="zh-CN" altLang="en-US" kern="0" dirty="0" smtClean="0"/>
              <a:t>全局作用域 </a:t>
            </a:r>
            <a:r>
              <a:rPr lang="en-US" altLang="zh-CN" kern="0" dirty="0" smtClean="0"/>
              <a:t>global scopes</a:t>
            </a:r>
          </a:p>
          <a:p>
            <a:pPr lvl="1">
              <a:defRPr/>
            </a:pPr>
            <a:r>
              <a:rPr lang="zh-CN" altLang="en-US" kern="0" dirty="0" smtClean="0"/>
              <a:t>全局标识符号：全局变量名、全局函数名、全局类型名等等；</a:t>
            </a:r>
          </a:p>
          <a:p>
            <a:pPr lvl="1">
              <a:defRPr/>
            </a:pPr>
            <a:r>
              <a:rPr lang="zh-CN" altLang="en-US" kern="0" dirty="0" smtClean="0"/>
              <a:t>全局名字在整个程序范围内有效；</a:t>
            </a: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3992414678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851" name="矩形 1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30" y="-26590"/>
            <a:ext cx="6435649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1" name="组合 90"/>
          <p:cNvGrpSpPr>
            <a:grpSpLocks/>
          </p:cNvGrpSpPr>
          <p:nvPr/>
        </p:nvGrpSpPr>
        <p:grpSpPr bwMode="auto">
          <a:xfrm>
            <a:off x="122511" y="71835"/>
            <a:ext cx="466725" cy="468313"/>
            <a:chOff x="1192404" y="608225"/>
            <a:chExt cx="1755828" cy="1759616"/>
          </a:xfrm>
        </p:grpSpPr>
        <p:grpSp>
          <p:nvGrpSpPr>
            <p:cNvPr id="97485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94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5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74859" name="任意多边形 83"/>
                <p:cNvPicPr>
                  <a:picLocks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74860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93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3" name="TextBox 64"/>
          <p:cNvSpPr txBox="1">
            <a:spLocks noChangeArrowheads="1"/>
          </p:cNvSpPr>
          <p:nvPr/>
        </p:nvSpPr>
        <p:spPr bwMode="auto">
          <a:xfrm>
            <a:off x="626567" y="45418"/>
            <a:ext cx="4786808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3.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名字空间</a:t>
            </a:r>
            <a:r>
              <a:rPr lang="en-US" altLang="zh-CN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namespace</a:t>
            </a:r>
            <a:endParaRPr lang="zh-CN" altLang="en-US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  <p:grpSp>
        <p:nvGrpSpPr>
          <p:cNvPr id="27" name="组合 26"/>
          <p:cNvGrpSpPr>
            <a:grpSpLocks/>
          </p:cNvGrpSpPr>
          <p:nvPr/>
        </p:nvGrpSpPr>
        <p:grpSpPr bwMode="auto">
          <a:xfrm>
            <a:off x="10061749" y="-26590"/>
            <a:ext cx="2108200" cy="609600"/>
            <a:chOff x="755298" y="2917165"/>
            <a:chExt cx="1584454" cy="447077"/>
          </a:xfrm>
        </p:grpSpPr>
        <p:sp>
          <p:nvSpPr>
            <p:cNvPr id="974891" name="Freeform 60"/>
            <p:cNvSpPr>
              <a:spLocks/>
            </p:cNvSpPr>
            <p:nvPr/>
          </p:nvSpPr>
          <p:spPr bwMode="auto">
            <a:xfrm>
              <a:off x="755298" y="2917165"/>
              <a:ext cx="416207" cy="447076"/>
            </a:xfrm>
            <a:custGeom>
              <a:avLst/>
              <a:gdLst>
                <a:gd name="T0" fmla="*/ 395254 w 437"/>
                <a:gd name="T1" fmla="*/ 346246 h 470"/>
                <a:gd name="T2" fmla="*/ 369538 w 437"/>
                <a:gd name="T3" fmla="*/ 318661 h 470"/>
                <a:gd name="T4" fmla="*/ 292393 w 437"/>
                <a:gd name="T5" fmla="*/ 276807 h 470"/>
                <a:gd name="T6" fmla="*/ 260010 w 437"/>
                <a:gd name="T7" fmla="*/ 244465 h 470"/>
                <a:gd name="T8" fmla="*/ 249534 w 437"/>
                <a:gd name="T9" fmla="*/ 228294 h 470"/>
                <a:gd name="T10" fmla="*/ 274297 w 437"/>
                <a:gd name="T11" fmla="*/ 189294 h 470"/>
                <a:gd name="T12" fmla="*/ 280011 w 437"/>
                <a:gd name="T13" fmla="*/ 175977 h 470"/>
                <a:gd name="T14" fmla="*/ 283821 w 437"/>
                <a:gd name="T15" fmla="*/ 139830 h 470"/>
                <a:gd name="T16" fmla="*/ 271439 w 437"/>
                <a:gd name="T17" fmla="*/ 54220 h 470"/>
                <a:gd name="T18" fmla="*/ 266677 w 437"/>
                <a:gd name="T19" fmla="*/ 49464 h 470"/>
                <a:gd name="T20" fmla="*/ 249534 w 437"/>
                <a:gd name="T21" fmla="*/ 35195 h 470"/>
                <a:gd name="T22" fmla="*/ 147625 w 437"/>
                <a:gd name="T23" fmla="*/ 47561 h 470"/>
                <a:gd name="T24" fmla="*/ 133339 w 437"/>
                <a:gd name="T25" fmla="*/ 133172 h 470"/>
                <a:gd name="T26" fmla="*/ 135243 w 437"/>
                <a:gd name="T27" fmla="*/ 170269 h 470"/>
                <a:gd name="T28" fmla="*/ 142863 w 437"/>
                <a:gd name="T29" fmla="*/ 185489 h 470"/>
                <a:gd name="T30" fmla="*/ 145720 w 437"/>
                <a:gd name="T31" fmla="*/ 192148 h 470"/>
                <a:gd name="T32" fmla="*/ 147625 w 437"/>
                <a:gd name="T33" fmla="*/ 191196 h 470"/>
                <a:gd name="T34" fmla="*/ 169531 w 437"/>
                <a:gd name="T35" fmla="*/ 227343 h 470"/>
                <a:gd name="T36" fmla="*/ 151435 w 437"/>
                <a:gd name="T37" fmla="*/ 243514 h 470"/>
                <a:gd name="T38" fmla="*/ 122862 w 437"/>
                <a:gd name="T39" fmla="*/ 276807 h 470"/>
                <a:gd name="T40" fmla="*/ 45716 w 437"/>
                <a:gd name="T41" fmla="*/ 318661 h 470"/>
                <a:gd name="T42" fmla="*/ 20001 w 437"/>
                <a:gd name="T43" fmla="*/ 346246 h 470"/>
                <a:gd name="T44" fmla="*/ 0 w 437"/>
                <a:gd name="T45" fmla="*/ 429003 h 470"/>
                <a:gd name="T46" fmla="*/ 0 w 437"/>
                <a:gd name="T47" fmla="*/ 447076 h 470"/>
                <a:gd name="T48" fmla="*/ 416207 w 437"/>
                <a:gd name="T49" fmla="*/ 447076 h 470"/>
                <a:gd name="T50" fmla="*/ 416207 w 437"/>
                <a:gd name="T51" fmla="*/ 429003 h 470"/>
                <a:gd name="T52" fmla="*/ 395254 w 437"/>
                <a:gd name="T53" fmla="*/ 346246 h 47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37"/>
                <a:gd name="T82" fmla="*/ 0 h 470"/>
                <a:gd name="T83" fmla="*/ 437 w 437"/>
                <a:gd name="T84" fmla="*/ 470 h 47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37" h="470">
                  <a:moveTo>
                    <a:pt x="415" y="364"/>
                  </a:moveTo>
                  <a:cubicBezTo>
                    <a:pt x="415" y="364"/>
                    <a:pt x="422" y="351"/>
                    <a:pt x="388" y="335"/>
                  </a:cubicBezTo>
                  <a:cubicBezTo>
                    <a:pt x="307" y="291"/>
                    <a:pt x="307" y="291"/>
                    <a:pt x="307" y="291"/>
                  </a:cubicBezTo>
                  <a:cubicBezTo>
                    <a:pt x="273" y="257"/>
                    <a:pt x="273" y="257"/>
                    <a:pt x="273" y="257"/>
                  </a:cubicBezTo>
                  <a:cubicBezTo>
                    <a:pt x="256" y="248"/>
                    <a:pt x="246" y="251"/>
                    <a:pt x="262" y="240"/>
                  </a:cubicBezTo>
                  <a:cubicBezTo>
                    <a:pt x="274" y="230"/>
                    <a:pt x="282" y="216"/>
                    <a:pt x="288" y="199"/>
                  </a:cubicBezTo>
                  <a:cubicBezTo>
                    <a:pt x="289" y="198"/>
                    <a:pt x="292" y="194"/>
                    <a:pt x="294" y="185"/>
                  </a:cubicBezTo>
                  <a:cubicBezTo>
                    <a:pt x="294" y="185"/>
                    <a:pt x="325" y="148"/>
                    <a:pt x="298" y="147"/>
                  </a:cubicBezTo>
                  <a:cubicBezTo>
                    <a:pt x="298" y="147"/>
                    <a:pt x="326" y="96"/>
                    <a:pt x="285" y="57"/>
                  </a:cubicBezTo>
                  <a:cubicBezTo>
                    <a:pt x="285" y="57"/>
                    <a:pt x="283" y="55"/>
                    <a:pt x="280" y="52"/>
                  </a:cubicBezTo>
                  <a:cubicBezTo>
                    <a:pt x="271" y="42"/>
                    <a:pt x="262" y="37"/>
                    <a:pt x="262" y="37"/>
                  </a:cubicBezTo>
                  <a:cubicBezTo>
                    <a:pt x="203" y="0"/>
                    <a:pt x="155" y="50"/>
                    <a:pt x="155" y="50"/>
                  </a:cubicBezTo>
                  <a:cubicBezTo>
                    <a:pt x="113" y="88"/>
                    <a:pt x="140" y="140"/>
                    <a:pt x="140" y="140"/>
                  </a:cubicBezTo>
                  <a:cubicBezTo>
                    <a:pt x="112" y="140"/>
                    <a:pt x="142" y="179"/>
                    <a:pt x="142" y="179"/>
                  </a:cubicBezTo>
                  <a:cubicBezTo>
                    <a:pt x="146" y="197"/>
                    <a:pt x="150" y="195"/>
                    <a:pt x="150" y="195"/>
                  </a:cubicBezTo>
                  <a:cubicBezTo>
                    <a:pt x="152" y="195"/>
                    <a:pt x="152" y="198"/>
                    <a:pt x="153" y="202"/>
                  </a:cubicBezTo>
                  <a:cubicBezTo>
                    <a:pt x="154" y="201"/>
                    <a:pt x="154" y="201"/>
                    <a:pt x="155" y="201"/>
                  </a:cubicBezTo>
                  <a:cubicBezTo>
                    <a:pt x="160" y="216"/>
                    <a:pt x="168" y="229"/>
                    <a:pt x="178" y="239"/>
                  </a:cubicBezTo>
                  <a:cubicBezTo>
                    <a:pt x="187" y="251"/>
                    <a:pt x="163" y="251"/>
                    <a:pt x="159" y="256"/>
                  </a:cubicBezTo>
                  <a:cubicBezTo>
                    <a:pt x="157" y="259"/>
                    <a:pt x="129" y="291"/>
                    <a:pt x="129" y="291"/>
                  </a:cubicBezTo>
                  <a:cubicBezTo>
                    <a:pt x="48" y="335"/>
                    <a:pt x="48" y="335"/>
                    <a:pt x="48" y="335"/>
                  </a:cubicBezTo>
                  <a:cubicBezTo>
                    <a:pt x="15" y="351"/>
                    <a:pt x="21" y="364"/>
                    <a:pt x="21" y="364"/>
                  </a:cubicBezTo>
                  <a:cubicBezTo>
                    <a:pt x="0" y="451"/>
                    <a:pt x="0" y="451"/>
                    <a:pt x="0" y="451"/>
                  </a:cubicBezTo>
                  <a:cubicBezTo>
                    <a:pt x="0" y="470"/>
                    <a:pt x="0" y="470"/>
                    <a:pt x="0" y="470"/>
                  </a:cubicBezTo>
                  <a:cubicBezTo>
                    <a:pt x="437" y="470"/>
                    <a:pt x="437" y="470"/>
                    <a:pt x="437" y="470"/>
                  </a:cubicBezTo>
                  <a:cubicBezTo>
                    <a:pt x="437" y="451"/>
                    <a:pt x="437" y="451"/>
                    <a:pt x="437" y="451"/>
                  </a:cubicBezTo>
                  <a:lnTo>
                    <a:pt x="415" y="364"/>
                  </a:lnTo>
                  <a:close/>
                </a:path>
              </a:pathLst>
            </a:custGeom>
            <a:solidFill>
              <a:srgbClr val="A23C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1256405" y="3037084"/>
              <a:ext cx="1083347" cy="327158"/>
            </a:xfrm>
            <a:prstGeom prst="roundRect">
              <a:avLst>
                <a:gd name="adj" fmla="val 9938"/>
              </a:avLst>
            </a:prstGeom>
            <a:solidFill>
              <a:srgbClr val="A23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1228725"/>
              <a:r>
                <a:rPr lang="zh-CN" altLang="en-US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简要说明</a:t>
              </a:r>
            </a:p>
          </p:txBody>
        </p:sp>
        <p:sp>
          <p:nvSpPr>
            <p:cNvPr id="974893" name="等腰三角形 29"/>
            <p:cNvSpPr>
              <a:spLocks noChangeArrowheads="1"/>
            </p:cNvSpPr>
            <p:nvPr/>
          </p:nvSpPr>
          <p:spPr bwMode="auto">
            <a:xfrm rot="-5400000">
              <a:off x="1200093" y="3087287"/>
              <a:ext cx="55973" cy="113148"/>
            </a:xfrm>
            <a:prstGeom prst="triangle">
              <a:avLst>
                <a:gd name="adj" fmla="val 50000"/>
              </a:avLst>
            </a:prstGeom>
            <a:solidFill>
              <a:srgbClr val="A23C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0" tIns="0" rIns="0" bIns="0" anchor="ctr"/>
            <a:lstStyle/>
            <a:p>
              <a:pPr algn="ctr" defTabSz="1228725"/>
              <a:endParaRPr lang="zh-CN" altLang="en-US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endParaRPr>
            </a:p>
          </p:txBody>
        </p:sp>
      </p:grp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25777" y="837506"/>
            <a:ext cx="11878054" cy="512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b="0" kern="0" dirty="0"/>
              <a:t>使用</a:t>
            </a:r>
            <a:r>
              <a:rPr lang="zh-CN" altLang="en-US" kern="0" dirty="0">
                <a:solidFill>
                  <a:schemeClr val="bg2"/>
                </a:solidFill>
              </a:rPr>
              <a:t>名字空间</a:t>
            </a:r>
            <a:r>
              <a:rPr lang="zh-CN" altLang="en-US" b="0" kern="0" dirty="0"/>
              <a:t>来划分全局名字空间可以避免名字冲突；</a:t>
            </a:r>
          </a:p>
          <a:p>
            <a:pPr>
              <a:defRPr/>
            </a:pPr>
            <a:r>
              <a:rPr lang="zh-CN" altLang="en-US" b="0" kern="0" dirty="0"/>
              <a:t>解决的办法就是将程序中</a:t>
            </a:r>
            <a:r>
              <a:rPr lang="zh-CN" altLang="en-US" b="0" kern="0" dirty="0">
                <a:solidFill>
                  <a:schemeClr val="bg2"/>
                </a:solidFill>
              </a:rPr>
              <a:t>相同的名字定义在两个不同的名字空间中</a:t>
            </a:r>
            <a:r>
              <a:rPr lang="zh-CN" altLang="en-US" b="0" kern="0" dirty="0"/>
              <a:t>；</a:t>
            </a:r>
          </a:p>
          <a:p>
            <a:pPr>
              <a:defRPr/>
            </a:pPr>
            <a:r>
              <a:rPr lang="zh-CN" altLang="en-US" b="0" kern="0" dirty="0" smtClean="0">
                <a:solidFill>
                  <a:schemeClr val="bg2"/>
                </a:solidFill>
              </a:rPr>
              <a:t>名字空间</a:t>
            </a:r>
            <a:r>
              <a:rPr lang="zh-CN" altLang="en-US" b="0" kern="0" dirty="0" smtClean="0"/>
              <a:t>就是为解决</a:t>
            </a:r>
            <a:r>
              <a:rPr lang="en-US" altLang="zh-CN" b="0" kern="0" dirty="0" smtClean="0"/>
              <a:t>C++</a:t>
            </a:r>
            <a:r>
              <a:rPr lang="zh-CN" altLang="en-US" b="0" kern="0" dirty="0" smtClean="0"/>
              <a:t>中的变量、函数等的</a:t>
            </a:r>
            <a:r>
              <a:rPr lang="zh-CN" altLang="en-US" b="0" kern="0" dirty="0" smtClean="0">
                <a:solidFill>
                  <a:schemeClr val="bg2"/>
                </a:solidFill>
              </a:rPr>
              <a:t>名字冲突</a:t>
            </a:r>
            <a:r>
              <a:rPr lang="zh-CN" altLang="en-US" b="0" kern="0" dirty="0" smtClean="0"/>
              <a:t>而服务的；</a:t>
            </a:r>
          </a:p>
          <a:p>
            <a:pPr>
              <a:defRPr/>
            </a:pPr>
            <a:r>
              <a:rPr lang="zh-CN" altLang="en-US" b="0" kern="0" dirty="0" smtClean="0"/>
              <a:t>程序规模越大，名字空间就越有用；</a:t>
            </a:r>
          </a:p>
          <a:p>
            <a:pPr lvl="1">
              <a:spcBef>
                <a:spcPct val="50000"/>
              </a:spcBef>
              <a:buFontTx/>
              <a:buNone/>
              <a:defRPr/>
            </a:pPr>
            <a:r>
              <a:rPr lang="en-US" altLang="zh-CN" b="0" kern="0" dirty="0" smtClean="0"/>
              <a:t>The larger a program is, the more useful namespaces are to express logical separations of its parts.</a:t>
            </a:r>
          </a:p>
          <a:p>
            <a:pPr>
              <a:spcBef>
                <a:spcPct val="50000"/>
              </a:spcBef>
              <a:buFontTx/>
              <a:buNone/>
              <a:defRPr/>
            </a:pPr>
            <a:r>
              <a:rPr lang="en-US" altLang="zh-CN" b="0" kern="0" dirty="0" smtClean="0"/>
              <a:t>namespace</a:t>
            </a:r>
            <a:r>
              <a:rPr lang="zh-CN" altLang="en-US" b="0" kern="0" dirty="0" smtClean="0"/>
              <a:t>又译作 ：</a:t>
            </a:r>
            <a:r>
              <a:rPr lang="zh-CN" altLang="en-US" b="0" kern="0" dirty="0" smtClean="0">
                <a:solidFill>
                  <a:schemeClr val="bg2"/>
                </a:solidFill>
              </a:rPr>
              <a:t>命名空间</a:t>
            </a:r>
            <a:r>
              <a:rPr lang="zh-CN" altLang="en-US" b="0" kern="0" dirty="0" smtClean="0"/>
              <a:t>、</a:t>
            </a:r>
            <a:r>
              <a:rPr lang="zh-CN" altLang="en-US" b="0" kern="0" dirty="0" smtClean="0">
                <a:solidFill>
                  <a:schemeClr val="bg2"/>
                </a:solidFill>
              </a:rPr>
              <a:t>名称空间</a:t>
            </a:r>
            <a:endParaRPr lang="zh-CN" altLang="en-US" b="0" kern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041491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851" name="矩形 1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30" y="-26590"/>
            <a:ext cx="6435649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1" name="组合 90"/>
          <p:cNvGrpSpPr>
            <a:grpSpLocks/>
          </p:cNvGrpSpPr>
          <p:nvPr/>
        </p:nvGrpSpPr>
        <p:grpSpPr bwMode="auto">
          <a:xfrm>
            <a:off x="122511" y="71835"/>
            <a:ext cx="466725" cy="468313"/>
            <a:chOff x="1192404" y="608225"/>
            <a:chExt cx="1755828" cy="1759616"/>
          </a:xfrm>
        </p:grpSpPr>
        <p:grpSp>
          <p:nvGrpSpPr>
            <p:cNvPr id="97485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94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5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74859" name="任意多边形 83"/>
                <p:cNvPicPr>
                  <a:picLocks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74860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93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3" name="TextBox 64"/>
          <p:cNvSpPr txBox="1">
            <a:spLocks noChangeArrowheads="1"/>
          </p:cNvSpPr>
          <p:nvPr/>
        </p:nvSpPr>
        <p:spPr bwMode="auto">
          <a:xfrm>
            <a:off x="626567" y="45418"/>
            <a:ext cx="4786808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3.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名字空间</a:t>
            </a:r>
            <a:r>
              <a:rPr lang="en-US" altLang="zh-CN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namespace</a:t>
            </a:r>
            <a:endParaRPr lang="zh-CN" altLang="en-US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  <p:grpSp>
        <p:nvGrpSpPr>
          <p:cNvPr id="27" name="组合 26"/>
          <p:cNvGrpSpPr>
            <a:grpSpLocks/>
          </p:cNvGrpSpPr>
          <p:nvPr/>
        </p:nvGrpSpPr>
        <p:grpSpPr bwMode="auto">
          <a:xfrm>
            <a:off x="10061749" y="-26590"/>
            <a:ext cx="2108200" cy="609600"/>
            <a:chOff x="755298" y="2917165"/>
            <a:chExt cx="1584454" cy="447077"/>
          </a:xfrm>
        </p:grpSpPr>
        <p:sp>
          <p:nvSpPr>
            <p:cNvPr id="974891" name="Freeform 60"/>
            <p:cNvSpPr>
              <a:spLocks/>
            </p:cNvSpPr>
            <p:nvPr/>
          </p:nvSpPr>
          <p:spPr bwMode="auto">
            <a:xfrm>
              <a:off x="755298" y="2917165"/>
              <a:ext cx="416207" cy="447076"/>
            </a:xfrm>
            <a:custGeom>
              <a:avLst/>
              <a:gdLst>
                <a:gd name="T0" fmla="*/ 395254 w 437"/>
                <a:gd name="T1" fmla="*/ 346246 h 470"/>
                <a:gd name="T2" fmla="*/ 369538 w 437"/>
                <a:gd name="T3" fmla="*/ 318661 h 470"/>
                <a:gd name="T4" fmla="*/ 292393 w 437"/>
                <a:gd name="T5" fmla="*/ 276807 h 470"/>
                <a:gd name="T6" fmla="*/ 260010 w 437"/>
                <a:gd name="T7" fmla="*/ 244465 h 470"/>
                <a:gd name="T8" fmla="*/ 249534 w 437"/>
                <a:gd name="T9" fmla="*/ 228294 h 470"/>
                <a:gd name="T10" fmla="*/ 274297 w 437"/>
                <a:gd name="T11" fmla="*/ 189294 h 470"/>
                <a:gd name="T12" fmla="*/ 280011 w 437"/>
                <a:gd name="T13" fmla="*/ 175977 h 470"/>
                <a:gd name="T14" fmla="*/ 283821 w 437"/>
                <a:gd name="T15" fmla="*/ 139830 h 470"/>
                <a:gd name="T16" fmla="*/ 271439 w 437"/>
                <a:gd name="T17" fmla="*/ 54220 h 470"/>
                <a:gd name="T18" fmla="*/ 266677 w 437"/>
                <a:gd name="T19" fmla="*/ 49464 h 470"/>
                <a:gd name="T20" fmla="*/ 249534 w 437"/>
                <a:gd name="T21" fmla="*/ 35195 h 470"/>
                <a:gd name="T22" fmla="*/ 147625 w 437"/>
                <a:gd name="T23" fmla="*/ 47561 h 470"/>
                <a:gd name="T24" fmla="*/ 133339 w 437"/>
                <a:gd name="T25" fmla="*/ 133172 h 470"/>
                <a:gd name="T26" fmla="*/ 135243 w 437"/>
                <a:gd name="T27" fmla="*/ 170269 h 470"/>
                <a:gd name="T28" fmla="*/ 142863 w 437"/>
                <a:gd name="T29" fmla="*/ 185489 h 470"/>
                <a:gd name="T30" fmla="*/ 145720 w 437"/>
                <a:gd name="T31" fmla="*/ 192148 h 470"/>
                <a:gd name="T32" fmla="*/ 147625 w 437"/>
                <a:gd name="T33" fmla="*/ 191196 h 470"/>
                <a:gd name="T34" fmla="*/ 169531 w 437"/>
                <a:gd name="T35" fmla="*/ 227343 h 470"/>
                <a:gd name="T36" fmla="*/ 151435 w 437"/>
                <a:gd name="T37" fmla="*/ 243514 h 470"/>
                <a:gd name="T38" fmla="*/ 122862 w 437"/>
                <a:gd name="T39" fmla="*/ 276807 h 470"/>
                <a:gd name="T40" fmla="*/ 45716 w 437"/>
                <a:gd name="T41" fmla="*/ 318661 h 470"/>
                <a:gd name="T42" fmla="*/ 20001 w 437"/>
                <a:gd name="T43" fmla="*/ 346246 h 470"/>
                <a:gd name="T44" fmla="*/ 0 w 437"/>
                <a:gd name="T45" fmla="*/ 429003 h 470"/>
                <a:gd name="T46" fmla="*/ 0 w 437"/>
                <a:gd name="T47" fmla="*/ 447076 h 470"/>
                <a:gd name="T48" fmla="*/ 416207 w 437"/>
                <a:gd name="T49" fmla="*/ 447076 h 470"/>
                <a:gd name="T50" fmla="*/ 416207 w 437"/>
                <a:gd name="T51" fmla="*/ 429003 h 470"/>
                <a:gd name="T52" fmla="*/ 395254 w 437"/>
                <a:gd name="T53" fmla="*/ 346246 h 47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37"/>
                <a:gd name="T82" fmla="*/ 0 h 470"/>
                <a:gd name="T83" fmla="*/ 437 w 437"/>
                <a:gd name="T84" fmla="*/ 470 h 47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37" h="470">
                  <a:moveTo>
                    <a:pt x="415" y="364"/>
                  </a:moveTo>
                  <a:cubicBezTo>
                    <a:pt x="415" y="364"/>
                    <a:pt x="422" y="351"/>
                    <a:pt x="388" y="335"/>
                  </a:cubicBezTo>
                  <a:cubicBezTo>
                    <a:pt x="307" y="291"/>
                    <a:pt x="307" y="291"/>
                    <a:pt x="307" y="291"/>
                  </a:cubicBezTo>
                  <a:cubicBezTo>
                    <a:pt x="273" y="257"/>
                    <a:pt x="273" y="257"/>
                    <a:pt x="273" y="257"/>
                  </a:cubicBezTo>
                  <a:cubicBezTo>
                    <a:pt x="256" y="248"/>
                    <a:pt x="246" y="251"/>
                    <a:pt x="262" y="240"/>
                  </a:cubicBezTo>
                  <a:cubicBezTo>
                    <a:pt x="274" y="230"/>
                    <a:pt x="282" y="216"/>
                    <a:pt x="288" y="199"/>
                  </a:cubicBezTo>
                  <a:cubicBezTo>
                    <a:pt x="289" y="198"/>
                    <a:pt x="292" y="194"/>
                    <a:pt x="294" y="185"/>
                  </a:cubicBezTo>
                  <a:cubicBezTo>
                    <a:pt x="294" y="185"/>
                    <a:pt x="325" y="148"/>
                    <a:pt x="298" y="147"/>
                  </a:cubicBezTo>
                  <a:cubicBezTo>
                    <a:pt x="298" y="147"/>
                    <a:pt x="326" y="96"/>
                    <a:pt x="285" y="57"/>
                  </a:cubicBezTo>
                  <a:cubicBezTo>
                    <a:pt x="285" y="57"/>
                    <a:pt x="283" y="55"/>
                    <a:pt x="280" y="52"/>
                  </a:cubicBezTo>
                  <a:cubicBezTo>
                    <a:pt x="271" y="42"/>
                    <a:pt x="262" y="37"/>
                    <a:pt x="262" y="37"/>
                  </a:cubicBezTo>
                  <a:cubicBezTo>
                    <a:pt x="203" y="0"/>
                    <a:pt x="155" y="50"/>
                    <a:pt x="155" y="50"/>
                  </a:cubicBezTo>
                  <a:cubicBezTo>
                    <a:pt x="113" y="88"/>
                    <a:pt x="140" y="140"/>
                    <a:pt x="140" y="140"/>
                  </a:cubicBezTo>
                  <a:cubicBezTo>
                    <a:pt x="112" y="140"/>
                    <a:pt x="142" y="179"/>
                    <a:pt x="142" y="179"/>
                  </a:cubicBezTo>
                  <a:cubicBezTo>
                    <a:pt x="146" y="197"/>
                    <a:pt x="150" y="195"/>
                    <a:pt x="150" y="195"/>
                  </a:cubicBezTo>
                  <a:cubicBezTo>
                    <a:pt x="152" y="195"/>
                    <a:pt x="152" y="198"/>
                    <a:pt x="153" y="202"/>
                  </a:cubicBezTo>
                  <a:cubicBezTo>
                    <a:pt x="154" y="201"/>
                    <a:pt x="154" y="201"/>
                    <a:pt x="155" y="201"/>
                  </a:cubicBezTo>
                  <a:cubicBezTo>
                    <a:pt x="160" y="216"/>
                    <a:pt x="168" y="229"/>
                    <a:pt x="178" y="239"/>
                  </a:cubicBezTo>
                  <a:cubicBezTo>
                    <a:pt x="187" y="251"/>
                    <a:pt x="163" y="251"/>
                    <a:pt x="159" y="256"/>
                  </a:cubicBezTo>
                  <a:cubicBezTo>
                    <a:pt x="157" y="259"/>
                    <a:pt x="129" y="291"/>
                    <a:pt x="129" y="291"/>
                  </a:cubicBezTo>
                  <a:cubicBezTo>
                    <a:pt x="48" y="335"/>
                    <a:pt x="48" y="335"/>
                    <a:pt x="48" y="335"/>
                  </a:cubicBezTo>
                  <a:cubicBezTo>
                    <a:pt x="15" y="351"/>
                    <a:pt x="21" y="364"/>
                    <a:pt x="21" y="364"/>
                  </a:cubicBezTo>
                  <a:cubicBezTo>
                    <a:pt x="0" y="451"/>
                    <a:pt x="0" y="451"/>
                    <a:pt x="0" y="451"/>
                  </a:cubicBezTo>
                  <a:cubicBezTo>
                    <a:pt x="0" y="470"/>
                    <a:pt x="0" y="470"/>
                    <a:pt x="0" y="470"/>
                  </a:cubicBezTo>
                  <a:cubicBezTo>
                    <a:pt x="437" y="470"/>
                    <a:pt x="437" y="470"/>
                    <a:pt x="437" y="470"/>
                  </a:cubicBezTo>
                  <a:cubicBezTo>
                    <a:pt x="437" y="451"/>
                    <a:pt x="437" y="451"/>
                    <a:pt x="437" y="451"/>
                  </a:cubicBezTo>
                  <a:lnTo>
                    <a:pt x="415" y="364"/>
                  </a:lnTo>
                  <a:close/>
                </a:path>
              </a:pathLst>
            </a:custGeom>
            <a:solidFill>
              <a:srgbClr val="A23C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1256405" y="3037084"/>
              <a:ext cx="1083347" cy="327158"/>
            </a:xfrm>
            <a:prstGeom prst="roundRect">
              <a:avLst>
                <a:gd name="adj" fmla="val 9938"/>
              </a:avLst>
            </a:prstGeom>
            <a:solidFill>
              <a:srgbClr val="A23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1228725"/>
              <a:r>
                <a:rPr lang="zh-CN" altLang="en-US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简要说明</a:t>
              </a:r>
            </a:p>
          </p:txBody>
        </p:sp>
        <p:sp>
          <p:nvSpPr>
            <p:cNvPr id="974893" name="等腰三角形 29"/>
            <p:cNvSpPr>
              <a:spLocks noChangeArrowheads="1"/>
            </p:cNvSpPr>
            <p:nvPr/>
          </p:nvSpPr>
          <p:spPr bwMode="auto">
            <a:xfrm rot="-5400000">
              <a:off x="1200093" y="3087287"/>
              <a:ext cx="55973" cy="113148"/>
            </a:xfrm>
            <a:prstGeom prst="triangle">
              <a:avLst>
                <a:gd name="adj" fmla="val 50000"/>
              </a:avLst>
            </a:prstGeom>
            <a:solidFill>
              <a:srgbClr val="A23C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0" tIns="0" rIns="0" bIns="0" anchor="ctr"/>
            <a:lstStyle/>
            <a:p>
              <a:pPr algn="ctr" defTabSz="1228725"/>
              <a:endParaRPr lang="zh-CN" altLang="en-US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endParaRPr>
            </a:p>
          </p:txBody>
        </p:sp>
      </p:grp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842592" y="1053530"/>
            <a:ext cx="6768752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  <a:defRPr/>
            </a:pPr>
            <a:r>
              <a:rPr lang="en-US" altLang="zh-CN" sz="2400" kern="0" dirty="0" smtClean="0"/>
              <a:t>//</a:t>
            </a:r>
            <a:r>
              <a:rPr lang="zh-CN" altLang="en-US" sz="2400" kern="0" dirty="0" smtClean="0"/>
              <a:t>两个在不同命名空间中定义的名字相同的变量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  <a:defRPr/>
            </a:pPr>
            <a:r>
              <a:rPr lang="en-US" altLang="zh-CN" sz="2400" kern="0" dirty="0" smtClean="0">
                <a:solidFill>
                  <a:srgbClr val="FF3300"/>
                </a:solidFill>
              </a:rPr>
              <a:t>namespace</a:t>
            </a:r>
            <a:r>
              <a:rPr lang="en-US" altLang="zh-CN" sz="2400" kern="0" dirty="0" smtClean="0"/>
              <a:t> </a:t>
            </a:r>
            <a:r>
              <a:rPr lang="en-US" altLang="zh-CN" sz="2400" i="1" kern="0" dirty="0" smtClean="0"/>
              <a:t>myown1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  <a:defRPr/>
            </a:pPr>
            <a:r>
              <a:rPr lang="en-US" altLang="zh-CN" sz="2400" kern="0" dirty="0" smtClean="0"/>
              <a:t>{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  <a:defRPr/>
            </a:pPr>
            <a:r>
              <a:rPr lang="en-US" altLang="zh-CN" sz="2400" kern="0" dirty="0" smtClean="0"/>
              <a:t>	string </a:t>
            </a:r>
            <a:r>
              <a:rPr lang="en-US" altLang="zh-CN" sz="2400" kern="0" dirty="0" err="1" smtClean="0"/>
              <a:t>user_name</a:t>
            </a:r>
            <a:r>
              <a:rPr lang="en-US" altLang="zh-CN" sz="2400" kern="0" dirty="0" smtClean="0"/>
              <a:t> = "myown1";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  <a:defRPr/>
            </a:pPr>
            <a:r>
              <a:rPr lang="en-US" altLang="zh-CN" sz="2400" kern="0" dirty="0" smtClean="0"/>
              <a:t>}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  <a:defRPr/>
            </a:pPr>
            <a:endParaRPr lang="en-US" altLang="zh-CN" sz="2400" kern="0" dirty="0" smtClean="0"/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  <a:defRPr/>
            </a:pPr>
            <a:r>
              <a:rPr lang="en-US" altLang="zh-CN" sz="2400" kern="0" dirty="0" smtClean="0">
                <a:solidFill>
                  <a:srgbClr val="FF3300"/>
                </a:solidFill>
              </a:rPr>
              <a:t>namespace</a:t>
            </a:r>
            <a:r>
              <a:rPr lang="en-US" altLang="zh-CN" sz="2400" kern="0" dirty="0" smtClean="0"/>
              <a:t> </a:t>
            </a:r>
            <a:r>
              <a:rPr lang="en-US" altLang="zh-CN" sz="2400" i="1" kern="0" dirty="0" smtClean="0"/>
              <a:t>myown2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  <a:defRPr/>
            </a:pPr>
            <a:r>
              <a:rPr lang="en-US" altLang="zh-CN" sz="2400" kern="0" dirty="0" smtClean="0"/>
              <a:t>{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  <a:defRPr/>
            </a:pPr>
            <a:r>
              <a:rPr lang="en-US" altLang="zh-CN" sz="2400" kern="0" dirty="0" smtClean="0"/>
              <a:t>	string </a:t>
            </a:r>
            <a:r>
              <a:rPr lang="en-US" altLang="zh-CN" sz="2400" kern="0" dirty="0" err="1" smtClean="0"/>
              <a:t>user_name</a:t>
            </a:r>
            <a:r>
              <a:rPr lang="en-US" altLang="zh-CN" sz="2400" kern="0" dirty="0" smtClean="0"/>
              <a:t> = "myown2";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  <a:defRPr/>
            </a:pPr>
            <a:r>
              <a:rPr lang="en-US" altLang="zh-CN" sz="2400" kern="0" dirty="0" smtClean="0"/>
              <a:t>}</a:t>
            </a:r>
            <a:endParaRPr lang="en-US" altLang="zh-CN" kern="0" dirty="0"/>
          </a:p>
        </p:txBody>
      </p:sp>
      <p:sp>
        <p:nvSpPr>
          <p:cNvPr id="16" name="AutoShape 4"/>
          <p:cNvSpPr>
            <a:spLocks noChangeArrowheads="1"/>
          </p:cNvSpPr>
          <p:nvPr/>
        </p:nvSpPr>
        <p:spPr bwMode="auto">
          <a:xfrm>
            <a:off x="5638800" y="2209800"/>
            <a:ext cx="3048000" cy="762000"/>
          </a:xfrm>
          <a:prstGeom prst="wedgeRoundRectCallout">
            <a:avLst>
              <a:gd name="adj1" fmla="val -134481"/>
              <a:gd name="adj2" fmla="val -75000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/>
              <a:t>名字空间的名字</a:t>
            </a:r>
          </a:p>
        </p:txBody>
      </p:sp>
    </p:spTree>
    <p:extLst>
      <p:ext uri="{BB962C8B-B14F-4D97-AF65-F5344CB8AC3E}">
        <p14:creationId xmlns:p14="http://schemas.microsoft.com/office/powerpoint/2010/main" val="1590891658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851" name="矩形 1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30" y="-26590"/>
            <a:ext cx="6435649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1" name="组合 90"/>
          <p:cNvGrpSpPr>
            <a:grpSpLocks/>
          </p:cNvGrpSpPr>
          <p:nvPr/>
        </p:nvGrpSpPr>
        <p:grpSpPr bwMode="auto">
          <a:xfrm>
            <a:off x="122511" y="71835"/>
            <a:ext cx="466725" cy="468313"/>
            <a:chOff x="1192404" y="608225"/>
            <a:chExt cx="1755828" cy="1759616"/>
          </a:xfrm>
        </p:grpSpPr>
        <p:grpSp>
          <p:nvGrpSpPr>
            <p:cNvPr id="97485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94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5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74859" name="任意多边形 83"/>
                <p:cNvPicPr>
                  <a:picLocks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74860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93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3" name="TextBox 64"/>
          <p:cNvSpPr txBox="1">
            <a:spLocks noChangeArrowheads="1"/>
          </p:cNvSpPr>
          <p:nvPr/>
        </p:nvSpPr>
        <p:spPr bwMode="auto">
          <a:xfrm>
            <a:off x="626567" y="45418"/>
            <a:ext cx="4786808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3.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名字空间</a:t>
            </a:r>
            <a:r>
              <a:rPr lang="en-US" altLang="zh-CN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namespace</a:t>
            </a:r>
            <a:endParaRPr lang="zh-CN" altLang="en-US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  <p:grpSp>
        <p:nvGrpSpPr>
          <p:cNvPr id="27" name="组合 26"/>
          <p:cNvGrpSpPr>
            <a:grpSpLocks/>
          </p:cNvGrpSpPr>
          <p:nvPr/>
        </p:nvGrpSpPr>
        <p:grpSpPr bwMode="auto">
          <a:xfrm>
            <a:off x="10061749" y="-26590"/>
            <a:ext cx="2108200" cy="609600"/>
            <a:chOff x="755298" y="2917165"/>
            <a:chExt cx="1584454" cy="447077"/>
          </a:xfrm>
        </p:grpSpPr>
        <p:sp>
          <p:nvSpPr>
            <p:cNvPr id="974891" name="Freeform 60"/>
            <p:cNvSpPr>
              <a:spLocks/>
            </p:cNvSpPr>
            <p:nvPr/>
          </p:nvSpPr>
          <p:spPr bwMode="auto">
            <a:xfrm>
              <a:off x="755298" y="2917165"/>
              <a:ext cx="416207" cy="447076"/>
            </a:xfrm>
            <a:custGeom>
              <a:avLst/>
              <a:gdLst>
                <a:gd name="T0" fmla="*/ 395254 w 437"/>
                <a:gd name="T1" fmla="*/ 346246 h 470"/>
                <a:gd name="T2" fmla="*/ 369538 w 437"/>
                <a:gd name="T3" fmla="*/ 318661 h 470"/>
                <a:gd name="T4" fmla="*/ 292393 w 437"/>
                <a:gd name="T5" fmla="*/ 276807 h 470"/>
                <a:gd name="T6" fmla="*/ 260010 w 437"/>
                <a:gd name="T7" fmla="*/ 244465 h 470"/>
                <a:gd name="T8" fmla="*/ 249534 w 437"/>
                <a:gd name="T9" fmla="*/ 228294 h 470"/>
                <a:gd name="T10" fmla="*/ 274297 w 437"/>
                <a:gd name="T11" fmla="*/ 189294 h 470"/>
                <a:gd name="T12" fmla="*/ 280011 w 437"/>
                <a:gd name="T13" fmla="*/ 175977 h 470"/>
                <a:gd name="T14" fmla="*/ 283821 w 437"/>
                <a:gd name="T15" fmla="*/ 139830 h 470"/>
                <a:gd name="T16" fmla="*/ 271439 w 437"/>
                <a:gd name="T17" fmla="*/ 54220 h 470"/>
                <a:gd name="T18" fmla="*/ 266677 w 437"/>
                <a:gd name="T19" fmla="*/ 49464 h 470"/>
                <a:gd name="T20" fmla="*/ 249534 w 437"/>
                <a:gd name="T21" fmla="*/ 35195 h 470"/>
                <a:gd name="T22" fmla="*/ 147625 w 437"/>
                <a:gd name="T23" fmla="*/ 47561 h 470"/>
                <a:gd name="T24" fmla="*/ 133339 w 437"/>
                <a:gd name="T25" fmla="*/ 133172 h 470"/>
                <a:gd name="T26" fmla="*/ 135243 w 437"/>
                <a:gd name="T27" fmla="*/ 170269 h 470"/>
                <a:gd name="T28" fmla="*/ 142863 w 437"/>
                <a:gd name="T29" fmla="*/ 185489 h 470"/>
                <a:gd name="T30" fmla="*/ 145720 w 437"/>
                <a:gd name="T31" fmla="*/ 192148 h 470"/>
                <a:gd name="T32" fmla="*/ 147625 w 437"/>
                <a:gd name="T33" fmla="*/ 191196 h 470"/>
                <a:gd name="T34" fmla="*/ 169531 w 437"/>
                <a:gd name="T35" fmla="*/ 227343 h 470"/>
                <a:gd name="T36" fmla="*/ 151435 w 437"/>
                <a:gd name="T37" fmla="*/ 243514 h 470"/>
                <a:gd name="T38" fmla="*/ 122862 w 437"/>
                <a:gd name="T39" fmla="*/ 276807 h 470"/>
                <a:gd name="T40" fmla="*/ 45716 w 437"/>
                <a:gd name="T41" fmla="*/ 318661 h 470"/>
                <a:gd name="T42" fmla="*/ 20001 w 437"/>
                <a:gd name="T43" fmla="*/ 346246 h 470"/>
                <a:gd name="T44" fmla="*/ 0 w 437"/>
                <a:gd name="T45" fmla="*/ 429003 h 470"/>
                <a:gd name="T46" fmla="*/ 0 w 437"/>
                <a:gd name="T47" fmla="*/ 447076 h 470"/>
                <a:gd name="T48" fmla="*/ 416207 w 437"/>
                <a:gd name="T49" fmla="*/ 447076 h 470"/>
                <a:gd name="T50" fmla="*/ 416207 w 437"/>
                <a:gd name="T51" fmla="*/ 429003 h 470"/>
                <a:gd name="T52" fmla="*/ 395254 w 437"/>
                <a:gd name="T53" fmla="*/ 346246 h 47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37"/>
                <a:gd name="T82" fmla="*/ 0 h 470"/>
                <a:gd name="T83" fmla="*/ 437 w 437"/>
                <a:gd name="T84" fmla="*/ 470 h 47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37" h="470">
                  <a:moveTo>
                    <a:pt x="415" y="364"/>
                  </a:moveTo>
                  <a:cubicBezTo>
                    <a:pt x="415" y="364"/>
                    <a:pt x="422" y="351"/>
                    <a:pt x="388" y="335"/>
                  </a:cubicBezTo>
                  <a:cubicBezTo>
                    <a:pt x="307" y="291"/>
                    <a:pt x="307" y="291"/>
                    <a:pt x="307" y="291"/>
                  </a:cubicBezTo>
                  <a:cubicBezTo>
                    <a:pt x="273" y="257"/>
                    <a:pt x="273" y="257"/>
                    <a:pt x="273" y="257"/>
                  </a:cubicBezTo>
                  <a:cubicBezTo>
                    <a:pt x="256" y="248"/>
                    <a:pt x="246" y="251"/>
                    <a:pt x="262" y="240"/>
                  </a:cubicBezTo>
                  <a:cubicBezTo>
                    <a:pt x="274" y="230"/>
                    <a:pt x="282" y="216"/>
                    <a:pt x="288" y="199"/>
                  </a:cubicBezTo>
                  <a:cubicBezTo>
                    <a:pt x="289" y="198"/>
                    <a:pt x="292" y="194"/>
                    <a:pt x="294" y="185"/>
                  </a:cubicBezTo>
                  <a:cubicBezTo>
                    <a:pt x="294" y="185"/>
                    <a:pt x="325" y="148"/>
                    <a:pt x="298" y="147"/>
                  </a:cubicBezTo>
                  <a:cubicBezTo>
                    <a:pt x="298" y="147"/>
                    <a:pt x="326" y="96"/>
                    <a:pt x="285" y="57"/>
                  </a:cubicBezTo>
                  <a:cubicBezTo>
                    <a:pt x="285" y="57"/>
                    <a:pt x="283" y="55"/>
                    <a:pt x="280" y="52"/>
                  </a:cubicBezTo>
                  <a:cubicBezTo>
                    <a:pt x="271" y="42"/>
                    <a:pt x="262" y="37"/>
                    <a:pt x="262" y="37"/>
                  </a:cubicBezTo>
                  <a:cubicBezTo>
                    <a:pt x="203" y="0"/>
                    <a:pt x="155" y="50"/>
                    <a:pt x="155" y="50"/>
                  </a:cubicBezTo>
                  <a:cubicBezTo>
                    <a:pt x="113" y="88"/>
                    <a:pt x="140" y="140"/>
                    <a:pt x="140" y="140"/>
                  </a:cubicBezTo>
                  <a:cubicBezTo>
                    <a:pt x="112" y="140"/>
                    <a:pt x="142" y="179"/>
                    <a:pt x="142" y="179"/>
                  </a:cubicBezTo>
                  <a:cubicBezTo>
                    <a:pt x="146" y="197"/>
                    <a:pt x="150" y="195"/>
                    <a:pt x="150" y="195"/>
                  </a:cubicBezTo>
                  <a:cubicBezTo>
                    <a:pt x="152" y="195"/>
                    <a:pt x="152" y="198"/>
                    <a:pt x="153" y="202"/>
                  </a:cubicBezTo>
                  <a:cubicBezTo>
                    <a:pt x="154" y="201"/>
                    <a:pt x="154" y="201"/>
                    <a:pt x="155" y="201"/>
                  </a:cubicBezTo>
                  <a:cubicBezTo>
                    <a:pt x="160" y="216"/>
                    <a:pt x="168" y="229"/>
                    <a:pt x="178" y="239"/>
                  </a:cubicBezTo>
                  <a:cubicBezTo>
                    <a:pt x="187" y="251"/>
                    <a:pt x="163" y="251"/>
                    <a:pt x="159" y="256"/>
                  </a:cubicBezTo>
                  <a:cubicBezTo>
                    <a:pt x="157" y="259"/>
                    <a:pt x="129" y="291"/>
                    <a:pt x="129" y="291"/>
                  </a:cubicBezTo>
                  <a:cubicBezTo>
                    <a:pt x="48" y="335"/>
                    <a:pt x="48" y="335"/>
                    <a:pt x="48" y="335"/>
                  </a:cubicBezTo>
                  <a:cubicBezTo>
                    <a:pt x="15" y="351"/>
                    <a:pt x="21" y="364"/>
                    <a:pt x="21" y="364"/>
                  </a:cubicBezTo>
                  <a:cubicBezTo>
                    <a:pt x="0" y="451"/>
                    <a:pt x="0" y="451"/>
                    <a:pt x="0" y="451"/>
                  </a:cubicBezTo>
                  <a:cubicBezTo>
                    <a:pt x="0" y="470"/>
                    <a:pt x="0" y="470"/>
                    <a:pt x="0" y="470"/>
                  </a:cubicBezTo>
                  <a:cubicBezTo>
                    <a:pt x="437" y="470"/>
                    <a:pt x="437" y="470"/>
                    <a:pt x="437" y="470"/>
                  </a:cubicBezTo>
                  <a:cubicBezTo>
                    <a:pt x="437" y="451"/>
                    <a:pt x="437" y="451"/>
                    <a:pt x="437" y="451"/>
                  </a:cubicBezTo>
                  <a:lnTo>
                    <a:pt x="415" y="364"/>
                  </a:lnTo>
                  <a:close/>
                </a:path>
              </a:pathLst>
            </a:custGeom>
            <a:solidFill>
              <a:srgbClr val="A23C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1256405" y="3037084"/>
              <a:ext cx="1083347" cy="327158"/>
            </a:xfrm>
            <a:prstGeom prst="roundRect">
              <a:avLst>
                <a:gd name="adj" fmla="val 9938"/>
              </a:avLst>
            </a:prstGeom>
            <a:solidFill>
              <a:srgbClr val="A23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1228725"/>
              <a:r>
                <a:rPr lang="zh-CN" altLang="en-US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简要说明</a:t>
              </a:r>
            </a:p>
          </p:txBody>
        </p:sp>
        <p:sp>
          <p:nvSpPr>
            <p:cNvPr id="974893" name="等腰三角形 29"/>
            <p:cNvSpPr>
              <a:spLocks noChangeArrowheads="1"/>
            </p:cNvSpPr>
            <p:nvPr/>
          </p:nvSpPr>
          <p:spPr bwMode="auto">
            <a:xfrm rot="-5400000">
              <a:off x="1200093" y="3087287"/>
              <a:ext cx="55973" cy="113148"/>
            </a:xfrm>
            <a:prstGeom prst="triangle">
              <a:avLst>
                <a:gd name="adj" fmla="val 50000"/>
              </a:avLst>
            </a:prstGeom>
            <a:solidFill>
              <a:srgbClr val="A23C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0" tIns="0" rIns="0" bIns="0" anchor="ctr"/>
            <a:lstStyle/>
            <a:p>
              <a:pPr algn="ctr" defTabSz="1228725"/>
              <a:endParaRPr lang="zh-CN" altLang="en-US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endParaRPr>
            </a:p>
          </p:txBody>
        </p:sp>
      </p:grp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554559" y="736401"/>
            <a:ext cx="8534400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 err="1"/>
              <a:t>int</a:t>
            </a:r>
            <a:r>
              <a:rPr lang="en-US" altLang="zh-CN" dirty="0"/>
              <a:t> main()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dirty="0"/>
              <a:t>{	</a:t>
            </a:r>
            <a:r>
              <a:rPr lang="en-US" altLang="zh-CN" dirty="0" err="1"/>
              <a:t>cout</a:t>
            </a:r>
            <a:r>
              <a:rPr lang="en-US" altLang="zh-CN" dirty="0"/>
              <a:t>&lt;&lt; "\n"&lt;&lt; "Hello, "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dirty="0"/>
              <a:t>		&lt;&lt; </a:t>
            </a:r>
            <a:r>
              <a:rPr lang="en-US" altLang="zh-CN" sz="2800" b="1" dirty="0">
                <a:solidFill>
                  <a:srgbClr val="FF0066"/>
                </a:solidFill>
              </a:rPr>
              <a:t>myown1</a:t>
            </a:r>
            <a:r>
              <a:rPr lang="en-US" altLang="zh-CN" dirty="0"/>
              <a:t>::</a:t>
            </a:r>
            <a:r>
              <a:rPr lang="en-US" altLang="zh-CN" dirty="0" err="1"/>
              <a:t>user_name</a:t>
            </a:r>
            <a:endParaRPr lang="en-US" altLang="zh-CN" dirty="0"/>
          </a:p>
          <a:p>
            <a:pPr eaLnBrk="1" hangingPunct="1">
              <a:spcBef>
                <a:spcPct val="50000"/>
              </a:spcBef>
            </a:pPr>
            <a:r>
              <a:rPr lang="en-US" altLang="zh-CN" dirty="0"/>
              <a:t>		&lt;&lt; "... and goodbye!\n";</a:t>
            </a:r>
          </a:p>
          <a:p>
            <a:pPr eaLnBrk="1" hangingPunct="1">
              <a:spcBef>
                <a:spcPct val="50000"/>
              </a:spcBef>
            </a:pPr>
            <a:endParaRPr lang="en-US" altLang="zh-CN" dirty="0"/>
          </a:p>
          <a:p>
            <a:pPr eaLnBrk="1" hangingPunct="1">
              <a:spcBef>
                <a:spcPct val="50000"/>
              </a:spcBef>
            </a:pPr>
            <a:r>
              <a:rPr lang="en-US" altLang="zh-CN" dirty="0"/>
              <a:t>	</a:t>
            </a:r>
            <a:r>
              <a:rPr lang="en-US" altLang="zh-CN" dirty="0" err="1"/>
              <a:t>cout</a:t>
            </a:r>
            <a:r>
              <a:rPr lang="en-US" altLang="zh-CN" dirty="0"/>
              <a:t>&lt;&lt; "\n"&lt;&lt; "Hello, "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dirty="0"/>
              <a:t>		&lt;&lt; </a:t>
            </a:r>
            <a:r>
              <a:rPr lang="en-US" altLang="zh-CN" sz="2800" b="1" dirty="0">
                <a:solidFill>
                  <a:srgbClr val="FF0066"/>
                </a:solidFill>
              </a:rPr>
              <a:t>myown2</a:t>
            </a:r>
            <a:r>
              <a:rPr lang="en-US" altLang="zh-CN" dirty="0"/>
              <a:t>::</a:t>
            </a:r>
            <a:r>
              <a:rPr lang="en-US" altLang="zh-CN" dirty="0" err="1"/>
              <a:t>user_name</a:t>
            </a:r>
            <a:endParaRPr lang="en-US" altLang="zh-CN" dirty="0"/>
          </a:p>
          <a:p>
            <a:pPr eaLnBrk="1" hangingPunct="1">
              <a:spcBef>
                <a:spcPct val="50000"/>
              </a:spcBef>
            </a:pPr>
            <a:r>
              <a:rPr lang="en-US" altLang="zh-CN" dirty="0"/>
              <a:t>		&lt;&lt; "... and goodbye!\n";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dirty="0"/>
              <a:t>	return 0;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dirty="0" smtClean="0"/>
              <a:t>}</a:t>
            </a:r>
            <a:endParaRPr lang="en-US" altLang="zh-CN" dirty="0"/>
          </a:p>
        </p:txBody>
      </p:sp>
      <p:sp>
        <p:nvSpPr>
          <p:cNvPr id="16" name="AutoShape 3"/>
          <p:cNvSpPr>
            <a:spLocks noChangeArrowheads="1"/>
          </p:cNvSpPr>
          <p:nvPr/>
        </p:nvSpPr>
        <p:spPr bwMode="auto">
          <a:xfrm>
            <a:off x="5659959" y="736401"/>
            <a:ext cx="3276600" cy="1219200"/>
          </a:xfrm>
          <a:prstGeom prst="wedgeRoundRectCallout">
            <a:avLst>
              <a:gd name="adj1" fmla="val -111579"/>
              <a:gd name="adj2" fmla="val 47657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/>
              <a:t>用命名空间限制符</a:t>
            </a:r>
            <a:r>
              <a:rPr lang="en-US" altLang="zh-CN" dirty="0"/>
              <a:t>myown1</a:t>
            </a:r>
            <a:r>
              <a:rPr lang="zh-CN" altLang="en-US" dirty="0"/>
              <a:t>访问变量</a:t>
            </a:r>
            <a:r>
              <a:rPr lang="en-US" altLang="zh-CN" dirty="0" err="1"/>
              <a:t>user_name</a:t>
            </a:r>
            <a:endParaRPr lang="en-US" altLang="zh-CN" dirty="0"/>
          </a:p>
        </p:txBody>
      </p:sp>
      <p:sp>
        <p:nvSpPr>
          <p:cNvPr id="17" name="AutoShape 4"/>
          <p:cNvSpPr>
            <a:spLocks noChangeArrowheads="1"/>
          </p:cNvSpPr>
          <p:nvPr/>
        </p:nvSpPr>
        <p:spPr bwMode="auto">
          <a:xfrm>
            <a:off x="6040959" y="2870001"/>
            <a:ext cx="2971800" cy="1219200"/>
          </a:xfrm>
          <a:prstGeom prst="wedgeRoundRectCallout">
            <a:avLst>
              <a:gd name="adj1" fmla="val -126921"/>
              <a:gd name="adj2" fmla="val 62111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/>
              <a:t>用命名空间限制符</a:t>
            </a:r>
            <a:r>
              <a:rPr lang="en-US" altLang="zh-CN"/>
              <a:t>myown2</a:t>
            </a:r>
            <a:r>
              <a:rPr lang="zh-CN" altLang="en-US"/>
              <a:t>访问变量</a:t>
            </a:r>
            <a:r>
              <a:rPr lang="en-US" altLang="zh-CN"/>
              <a:t>user_name</a:t>
            </a:r>
          </a:p>
          <a:p>
            <a:pPr algn="ctr" eaLnBrk="1" hangingPunct="1"/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5986583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utoUpdateAnimBg="0"/>
      <p:bldP spid="17" grpId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851" name="矩形 1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30" y="-26590"/>
            <a:ext cx="6435649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1" name="组合 90"/>
          <p:cNvGrpSpPr>
            <a:grpSpLocks/>
          </p:cNvGrpSpPr>
          <p:nvPr/>
        </p:nvGrpSpPr>
        <p:grpSpPr bwMode="auto">
          <a:xfrm>
            <a:off x="122511" y="71835"/>
            <a:ext cx="466725" cy="468313"/>
            <a:chOff x="1192404" y="608225"/>
            <a:chExt cx="1755828" cy="1759616"/>
          </a:xfrm>
        </p:grpSpPr>
        <p:grpSp>
          <p:nvGrpSpPr>
            <p:cNvPr id="97485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94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5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74859" name="任意多边形 83"/>
                <p:cNvPicPr>
                  <a:picLocks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74860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93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3" name="TextBox 64"/>
          <p:cNvSpPr txBox="1">
            <a:spLocks noChangeArrowheads="1"/>
          </p:cNvSpPr>
          <p:nvPr/>
        </p:nvSpPr>
        <p:spPr bwMode="auto">
          <a:xfrm>
            <a:off x="626567" y="45418"/>
            <a:ext cx="4786808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3.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名字空间</a:t>
            </a:r>
            <a:r>
              <a:rPr lang="en-US" altLang="zh-CN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namespace</a:t>
            </a:r>
            <a:endParaRPr lang="zh-CN" altLang="en-US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  <p:grpSp>
        <p:nvGrpSpPr>
          <p:cNvPr id="27" name="组合 26"/>
          <p:cNvGrpSpPr>
            <a:grpSpLocks/>
          </p:cNvGrpSpPr>
          <p:nvPr/>
        </p:nvGrpSpPr>
        <p:grpSpPr bwMode="auto">
          <a:xfrm>
            <a:off x="10061749" y="-26590"/>
            <a:ext cx="2108200" cy="609600"/>
            <a:chOff x="755298" y="2917165"/>
            <a:chExt cx="1584454" cy="447077"/>
          </a:xfrm>
        </p:grpSpPr>
        <p:sp>
          <p:nvSpPr>
            <p:cNvPr id="974891" name="Freeform 60"/>
            <p:cNvSpPr>
              <a:spLocks/>
            </p:cNvSpPr>
            <p:nvPr/>
          </p:nvSpPr>
          <p:spPr bwMode="auto">
            <a:xfrm>
              <a:off x="755298" y="2917165"/>
              <a:ext cx="416207" cy="447076"/>
            </a:xfrm>
            <a:custGeom>
              <a:avLst/>
              <a:gdLst>
                <a:gd name="T0" fmla="*/ 395254 w 437"/>
                <a:gd name="T1" fmla="*/ 346246 h 470"/>
                <a:gd name="T2" fmla="*/ 369538 w 437"/>
                <a:gd name="T3" fmla="*/ 318661 h 470"/>
                <a:gd name="T4" fmla="*/ 292393 w 437"/>
                <a:gd name="T5" fmla="*/ 276807 h 470"/>
                <a:gd name="T6" fmla="*/ 260010 w 437"/>
                <a:gd name="T7" fmla="*/ 244465 h 470"/>
                <a:gd name="T8" fmla="*/ 249534 w 437"/>
                <a:gd name="T9" fmla="*/ 228294 h 470"/>
                <a:gd name="T10" fmla="*/ 274297 w 437"/>
                <a:gd name="T11" fmla="*/ 189294 h 470"/>
                <a:gd name="T12" fmla="*/ 280011 w 437"/>
                <a:gd name="T13" fmla="*/ 175977 h 470"/>
                <a:gd name="T14" fmla="*/ 283821 w 437"/>
                <a:gd name="T15" fmla="*/ 139830 h 470"/>
                <a:gd name="T16" fmla="*/ 271439 w 437"/>
                <a:gd name="T17" fmla="*/ 54220 h 470"/>
                <a:gd name="T18" fmla="*/ 266677 w 437"/>
                <a:gd name="T19" fmla="*/ 49464 h 470"/>
                <a:gd name="T20" fmla="*/ 249534 w 437"/>
                <a:gd name="T21" fmla="*/ 35195 h 470"/>
                <a:gd name="T22" fmla="*/ 147625 w 437"/>
                <a:gd name="T23" fmla="*/ 47561 h 470"/>
                <a:gd name="T24" fmla="*/ 133339 w 437"/>
                <a:gd name="T25" fmla="*/ 133172 h 470"/>
                <a:gd name="T26" fmla="*/ 135243 w 437"/>
                <a:gd name="T27" fmla="*/ 170269 h 470"/>
                <a:gd name="T28" fmla="*/ 142863 w 437"/>
                <a:gd name="T29" fmla="*/ 185489 h 470"/>
                <a:gd name="T30" fmla="*/ 145720 w 437"/>
                <a:gd name="T31" fmla="*/ 192148 h 470"/>
                <a:gd name="T32" fmla="*/ 147625 w 437"/>
                <a:gd name="T33" fmla="*/ 191196 h 470"/>
                <a:gd name="T34" fmla="*/ 169531 w 437"/>
                <a:gd name="T35" fmla="*/ 227343 h 470"/>
                <a:gd name="T36" fmla="*/ 151435 w 437"/>
                <a:gd name="T37" fmla="*/ 243514 h 470"/>
                <a:gd name="T38" fmla="*/ 122862 w 437"/>
                <a:gd name="T39" fmla="*/ 276807 h 470"/>
                <a:gd name="T40" fmla="*/ 45716 w 437"/>
                <a:gd name="T41" fmla="*/ 318661 h 470"/>
                <a:gd name="T42" fmla="*/ 20001 w 437"/>
                <a:gd name="T43" fmla="*/ 346246 h 470"/>
                <a:gd name="T44" fmla="*/ 0 w 437"/>
                <a:gd name="T45" fmla="*/ 429003 h 470"/>
                <a:gd name="T46" fmla="*/ 0 w 437"/>
                <a:gd name="T47" fmla="*/ 447076 h 470"/>
                <a:gd name="T48" fmla="*/ 416207 w 437"/>
                <a:gd name="T49" fmla="*/ 447076 h 470"/>
                <a:gd name="T50" fmla="*/ 416207 w 437"/>
                <a:gd name="T51" fmla="*/ 429003 h 470"/>
                <a:gd name="T52" fmla="*/ 395254 w 437"/>
                <a:gd name="T53" fmla="*/ 346246 h 47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37"/>
                <a:gd name="T82" fmla="*/ 0 h 470"/>
                <a:gd name="T83" fmla="*/ 437 w 437"/>
                <a:gd name="T84" fmla="*/ 470 h 47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37" h="470">
                  <a:moveTo>
                    <a:pt x="415" y="364"/>
                  </a:moveTo>
                  <a:cubicBezTo>
                    <a:pt x="415" y="364"/>
                    <a:pt x="422" y="351"/>
                    <a:pt x="388" y="335"/>
                  </a:cubicBezTo>
                  <a:cubicBezTo>
                    <a:pt x="307" y="291"/>
                    <a:pt x="307" y="291"/>
                    <a:pt x="307" y="291"/>
                  </a:cubicBezTo>
                  <a:cubicBezTo>
                    <a:pt x="273" y="257"/>
                    <a:pt x="273" y="257"/>
                    <a:pt x="273" y="257"/>
                  </a:cubicBezTo>
                  <a:cubicBezTo>
                    <a:pt x="256" y="248"/>
                    <a:pt x="246" y="251"/>
                    <a:pt x="262" y="240"/>
                  </a:cubicBezTo>
                  <a:cubicBezTo>
                    <a:pt x="274" y="230"/>
                    <a:pt x="282" y="216"/>
                    <a:pt x="288" y="199"/>
                  </a:cubicBezTo>
                  <a:cubicBezTo>
                    <a:pt x="289" y="198"/>
                    <a:pt x="292" y="194"/>
                    <a:pt x="294" y="185"/>
                  </a:cubicBezTo>
                  <a:cubicBezTo>
                    <a:pt x="294" y="185"/>
                    <a:pt x="325" y="148"/>
                    <a:pt x="298" y="147"/>
                  </a:cubicBezTo>
                  <a:cubicBezTo>
                    <a:pt x="298" y="147"/>
                    <a:pt x="326" y="96"/>
                    <a:pt x="285" y="57"/>
                  </a:cubicBezTo>
                  <a:cubicBezTo>
                    <a:pt x="285" y="57"/>
                    <a:pt x="283" y="55"/>
                    <a:pt x="280" y="52"/>
                  </a:cubicBezTo>
                  <a:cubicBezTo>
                    <a:pt x="271" y="42"/>
                    <a:pt x="262" y="37"/>
                    <a:pt x="262" y="37"/>
                  </a:cubicBezTo>
                  <a:cubicBezTo>
                    <a:pt x="203" y="0"/>
                    <a:pt x="155" y="50"/>
                    <a:pt x="155" y="50"/>
                  </a:cubicBezTo>
                  <a:cubicBezTo>
                    <a:pt x="113" y="88"/>
                    <a:pt x="140" y="140"/>
                    <a:pt x="140" y="140"/>
                  </a:cubicBezTo>
                  <a:cubicBezTo>
                    <a:pt x="112" y="140"/>
                    <a:pt x="142" y="179"/>
                    <a:pt x="142" y="179"/>
                  </a:cubicBezTo>
                  <a:cubicBezTo>
                    <a:pt x="146" y="197"/>
                    <a:pt x="150" y="195"/>
                    <a:pt x="150" y="195"/>
                  </a:cubicBezTo>
                  <a:cubicBezTo>
                    <a:pt x="152" y="195"/>
                    <a:pt x="152" y="198"/>
                    <a:pt x="153" y="202"/>
                  </a:cubicBezTo>
                  <a:cubicBezTo>
                    <a:pt x="154" y="201"/>
                    <a:pt x="154" y="201"/>
                    <a:pt x="155" y="201"/>
                  </a:cubicBezTo>
                  <a:cubicBezTo>
                    <a:pt x="160" y="216"/>
                    <a:pt x="168" y="229"/>
                    <a:pt x="178" y="239"/>
                  </a:cubicBezTo>
                  <a:cubicBezTo>
                    <a:pt x="187" y="251"/>
                    <a:pt x="163" y="251"/>
                    <a:pt x="159" y="256"/>
                  </a:cubicBezTo>
                  <a:cubicBezTo>
                    <a:pt x="157" y="259"/>
                    <a:pt x="129" y="291"/>
                    <a:pt x="129" y="291"/>
                  </a:cubicBezTo>
                  <a:cubicBezTo>
                    <a:pt x="48" y="335"/>
                    <a:pt x="48" y="335"/>
                    <a:pt x="48" y="335"/>
                  </a:cubicBezTo>
                  <a:cubicBezTo>
                    <a:pt x="15" y="351"/>
                    <a:pt x="21" y="364"/>
                    <a:pt x="21" y="364"/>
                  </a:cubicBezTo>
                  <a:cubicBezTo>
                    <a:pt x="0" y="451"/>
                    <a:pt x="0" y="451"/>
                    <a:pt x="0" y="451"/>
                  </a:cubicBezTo>
                  <a:cubicBezTo>
                    <a:pt x="0" y="470"/>
                    <a:pt x="0" y="470"/>
                    <a:pt x="0" y="470"/>
                  </a:cubicBezTo>
                  <a:cubicBezTo>
                    <a:pt x="437" y="470"/>
                    <a:pt x="437" y="470"/>
                    <a:pt x="437" y="470"/>
                  </a:cubicBezTo>
                  <a:cubicBezTo>
                    <a:pt x="437" y="451"/>
                    <a:pt x="437" y="451"/>
                    <a:pt x="437" y="451"/>
                  </a:cubicBezTo>
                  <a:lnTo>
                    <a:pt x="415" y="364"/>
                  </a:lnTo>
                  <a:close/>
                </a:path>
              </a:pathLst>
            </a:custGeom>
            <a:solidFill>
              <a:srgbClr val="A23C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1256405" y="3037084"/>
              <a:ext cx="1083347" cy="327158"/>
            </a:xfrm>
            <a:prstGeom prst="roundRect">
              <a:avLst>
                <a:gd name="adj" fmla="val 9938"/>
              </a:avLst>
            </a:prstGeom>
            <a:solidFill>
              <a:srgbClr val="A23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1228725"/>
              <a:r>
                <a:rPr lang="zh-CN" altLang="en-US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简要说明</a:t>
              </a:r>
            </a:p>
          </p:txBody>
        </p:sp>
        <p:sp>
          <p:nvSpPr>
            <p:cNvPr id="974893" name="等腰三角形 29"/>
            <p:cNvSpPr>
              <a:spLocks noChangeArrowheads="1"/>
            </p:cNvSpPr>
            <p:nvPr/>
          </p:nvSpPr>
          <p:spPr bwMode="auto">
            <a:xfrm rot="-5400000">
              <a:off x="1200093" y="3087287"/>
              <a:ext cx="55973" cy="113148"/>
            </a:xfrm>
            <a:prstGeom prst="triangle">
              <a:avLst>
                <a:gd name="adj" fmla="val 50000"/>
              </a:avLst>
            </a:prstGeom>
            <a:solidFill>
              <a:srgbClr val="A23C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0" tIns="0" rIns="0" bIns="0" anchor="ctr"/>
            <a:lstStyle/>
            <a:p>
              <a:pPr algn="ctr" defTabSz="1228725"/>
              <a:endParaRPr lang="zh-CN" altLang="en-US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endParaRPr>
            </a:p>
          </p:txBody>
        </p:sp>
      </p:grp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323850" y="667816"/>
            <a:ext cx="8362950" cy="600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 err="1"/>
              <a:t>int</a:t>
            </a:r>
            <a:r>
              <a:rPr lang="en-US" altLang="zh-CN" dirty="0"/>
              <a:t> main( )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dirty="0"/>
              <a:t>{	using namespace myown1;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dirty="0"/>
              <a:t>	</a:t>
            </a:r>
            <a:r>
              <a:rPr lang="en-US" altLang="zh-CN" dirty="0" err="1"/>
              <a:t>cout</a:t>
            </a:r>
            <a:r>
              <a:rPr lang="en-US" altLang="zh-CN" dirty="0"/>
              <a:t>&lt;&lt; "\n"&lt;&lt; "Hello, "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dirty="0"/>
              <a:t>		&lt;&lt; </a:t>
            </a:r>
            <a:r>
              <a:rPr lang="en-US" altLang="zh-CN" dirty="0" err="1"/>
              <a:t>user_name</a:t>
            </a:r>
            <a:r>
              <a:rPr lang="en-US" altLang="zh-CN" dirty="0"/>
              <a:t>	&lt;&lt; "... and goodbye!\n";</a:t>
            </a:r>
          </a:p>
          <a:p>
            <a:pPr eaLnBrk="1" hangingPunct="1">
              <a:spcBef>
                <a:spcPct val="50000"/>
              </a:spcBef>
            </a:pPr>
            <a:endParaRPr lang="en-US" altLang="zh-CN" dirty="0"/>
          </a:p>
          <a:p>
            <a:pPr eaLnBrk="1" hangingPunct="1">
              <a:spcBef>
                <a:spcPct val="50000"/>
              </a:spcBef>
            </a:pPr>
            <a:r>
              <a:rPr lang="en-US" altLang="zh-CN" dirty="0"/>
              <a:t>//	using namespace myown2;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dirty="0"/>
              <a:t>	</a:t>
            </a:r>
            <a:r>
              <a:rPr lang="en-US" altLang="zh-CN" dirty="0" err="1"/>
              <a:t>cout</a:t>
            </a:r>
            <a:r>
              <a:rPr lang="en-US" altLang="zh-CN" dirty="0"/>
              <a:t>&lt;&lt; "\n"&lt;&lt; "Hello, "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dirty="0"/>
              <a:t>		&lt;&lt; myown2::</a:t>
            </a:r>
            <a:r>
              <a:rPr lang="en-US" altLang="zh-CN" dirty="0" err="1"/>
              <a:t>user_name</a:t>
            </a:r>
            <a:r>
              <a:rPr lang="en-US" altLang="zh-CN" dirty="0"/>
              <a:t>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dirty="0"/>
              <a:t>		&lt;&lt; "... and goodbye!\n";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dirty="0"/>
              <a:t>	return 0;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dirty="0" smtClean="0"/>
              <a:t>}</a:t>
            </a:r>
            <a:endParaRPr lang="en-US" altLang="zh-CN" dirty="0"/>
          </a:p>
        </p:txBody>
      </p:sp>
      <p:sp>
        <p:nvSpPr>
          <p:cNvPr id="16" name="AutoShape 3"/>
          <p:cNvSpPr>
            <a:spLocks noChangeArrowheads="1"/>
          </p:cNvSpPr>
          <p:nvPr/>
        </p:nvSpPr>
        <p:spPr bwMode="auto">
          <a:xfrm>
            <a:off x="5562600" y="3030016"/>
            <a:ext cx="3124200" cy="1295400"/>
          </a:xfrm>
          <a:prstGeom prst="wedgeRoundRectCallout">
            <a:avLst>
              <a:gd name="adj1" fmla="val -110977"/>
              <a:gd name="adj2" fmla="val 71199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/>
              <a:t>用命名空间限制符</a:t>
            </a:r>
            <a:r>
              <a:rPr lang="en-US" altLang="zh-CN"/>
              <a:t>myown2</a:t>
            </a:r>
            <a:r>
              <a:rPr lang="zh-CN" altLang="en-US"/>
              <a:t>访问变量</a:t>
            </a:r>
            <a:r>
              <a:rPr lang="en-US" altLang="zh-CN"/>
              <a:t>user_name</a:t>
            </a:r>
          </a:p>
        </p:txBody>
      </p:sp>
      <p:sp>
        <p:nvSpPr>
          <p:cNvPr id="17" name="AutoShape 4"/>
          <p:cNvSpPr>
            <a:spLocks noChangeArrowheads="1"/>
          </p:cNvSpPr>
          <p:nvPr/>
        </p:nvSpPr>
        <p:spPr bwMode="auto">
          <a:xfrm>
            <a:off x="5562600" y="667816"/>
            <a:ext cx="3124200" cy="1371600"/>
          </a:xfrm>
          <a:prstGeom prst="wedgeRoundRectCallout">
            <a:avLst>
              <a:gd name="adj1" fmla="val -104676"/>
              <a:gd name="adj2" fmla="val 82407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FF0066"/>
                </a:solidFill>
              </a:rPr>
              <a:t>无需</a:t>
            </a:r>
            <a:r>
              <a:rPr lang="zh-CN" altLang="en-US"/>
              <a:t>用命名空间限制符</a:t>
            </a:r>
            <a:r>
              <a:rPr lang="en-US" altLang="zh-CN"/>
              <a:t>myown1</a:t>
            </a:r>
            <a:r>
              <a:rPr lang="zh-CN" altLang="en-US"/>
              <a:t>访问变量</a:t>
            </a:r>
            <a:r>
              <a:rPr lang="en-US" altLang="zh-CN"/>
              <a:t>user_name</a:t>
            </a:r>
          </a:p>
        </p:txBody>
      </p:sp>
    </p:spTree>
    <p:extLst>
      <p:ext uri="{BB962C8B-B14F-4D97-AF65-F5344CB8AC3E}">
        <p14:creationId xmlns:p14="http://schemas.microsoft.com/office/powerpoint/2010/main" val="4292932822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utoUpdateAnimBg="0"/>
      <p:bldP spid="17" grpId="0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851" name="矩形 1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30" y="-26590"/>
            <a:ext cx="6435649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1" name="组合 90"/>
          <p:cNvGrpSpPr>
            <a:grpSpLocks/>
          </p:cNvGrpSpPr>
          <p:nvPr/>
        </p:nvGrpSpPr>
        <p:grpSpPr bwMode="auto">
          <a:xfrm>
            <a:off x="122511" y="71835"/>
            <a:ext cx="466725" cy="468313"/>
            <a:chOff x="1192404" y="608225"/>
            <a:chExt cx="1755828" cy="1759616"/>
          </a:xfrm>
        </p:grpSpPr>
        <p:grpSp>
          <p:nvGrpSpPr>
            <p:cNvPr id="97485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94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5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74859" name="任意多边形 83"/>
                <p:cNvPicPr>
                  <a:picLocks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74860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93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3" name="TextBox 64"/>
          <p:cNvSpPr txBox="1">
            <a:spLocks noChangeArrowheads="1"/>
          </p:cNvSpPr>
          <p:nvPr/>
        </p:nvSpPr>
        <p:spPr bwMode="auto">
          <a:xfrm>
            <a:off x="626567" y="45418"/>
            <a:ext cx="4786808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4.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创建名字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空间</a:t>
            </a:r>
            <a:r>
              <a:rPr lang="en-US" altLang="zh-CN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namespace</a:t>
            </a:r>
            <a:endParaRPr lang="zh-CN" altLang="en-US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  <p:grpSp>
        <p:nvGrpSpPr>
          <p:cNvPr id="27" name="组合 26"/>
          <p:cNvGrpSpPr>
            <a:grpSpLocks/>
          </p:cNvGrpSpPr>
          <p:nvPr/>
        </p:nvGrpSpPr>
        <p:grpSpPr bwMode="auto">
          <a:xfrm>
            <a:off x="10061749" y="-26590"/>
            <a:ext cx="2108200" cy="609600"/>
            <a:chOff x="755298" y="2917165"/>
            <a:chExt cx="1584454" cy="447077"/>
          </a:xfrm>
        </p:grpSpPr>
        <p:sp>
          <p:nvSpPr>
            <p:cNvPr id="974891" name="Freeform 60"/>
            <p:cNvSpPr>
              <a:spLocks/>
            </p:cNvSpPr>
            <p:nvPr/>
          </p:nvSpPr>
          <p:spPr bwMode="auto">
            <a:xfrm>
              <a:off x="755298" y="2917165"/>
              <a:ext cx="416207" cy="447076"/>
            </a:xfrm>
            <a:custGeom>
              <a:avLst/>
              <a:gdLst>
                <a:gd name="T0" fmla="*/ 395254 w 437"/>
                <a:gd name="T1" fmla="*/ 346246 h 470"/>
                <a:gd name="T2" fmla="*/ 369538 w 437"/>
                <a:gd name="T3" fmla="*/ 318661 h 470"/>
                <a:gd name="T4" fmla="*/ 292393 w 437"/>
                <a:gd name="T5" fmla="*/ 276807 h 470"/>
                <a:gd name="T6" fmla="*/ 260010 w 437"/>
                <a:gd name="T7" fmla="*/ 244465 h 470"/>
                <a:gd name="T8" fmla="*/ 249534 w 437"/>
                <a:gd name="T9" fmla="*/ 228294 h 470"/>
                <a:gd name="T10" fmla="*/ 274297 w 437"/>
                <a:gd name="T11" fmla="*/ 189294 h 470"/>
                <a:gd name="T12" fmla="*/ 280011 w 437"/>
                <a:gd name="T13" fmla="*/ 175977 h 470"/>
                <a:gd name="T14" fmla="*/ 283821 w 437"/>
                <a:gd name="T15" fmla="*/ 139830 h 470"/>
                <a:gd name="T16" fmla="*/ 271439 w 437"/>
                <a:gd name="T17" fmla="*/ 54220 h 470"/>
                <a:gd name="T18" fmla="*/ 266677 w 437"/>
                <a:gd name="T19" fmla="*/ 49464 h 470"/>
                <a:gd name="T20" fmla="*/ 249534 w 437"/>
                <a:gd name="T21" fmla="*/ 35195 h 470"/>
                <a:gd name="T22" fmla="*/ 147625 w 437"/>
                <a:gd name="T23" fmla="*/ 47561 h 470"/>
                <a:gd name="T24" fmla="*/ 133339 w 437"/>
                <a:gd name="T25" fmla="*/ 133172 h 470"/>
                <a:gd name="T26" fmla="*/ 135243 w 437"/>
                <a:gd name="T27" fmla="*/ 170269 h 470"/>
                <a:gd name="T28" fmla="*/ 142863 w 437"/>
                <a:gd name="T29" fmla="*/ 185489 h 470"/>
                <a:gd name="T30" fmla="*/ 145720 w 437"/>
                <a:gd name="T31" fmla="*/ 192148 h 470"/>
                <a:gd name="T32" fmla="*/ 147625 w 437"/>
                <a:gd name="T33" fmla="*/ 191196 h 470"/>
                <a:gd name="T34" fmla="*/ 169531 w 437"/>
                <a:gd name="T35" fmla="*/ 227343 h 470"/>
                <a:gd name="T36" fmla="*/ 151435 w 437"/>
                <a:gd name="T37" fmla="*/ 243514 h 470"/>
                <a:gd name="T38" fmla="*/ 122862 w 437"/>
                <a:gd name="T39" fmla="*/ 276807 h 470"/>
                <a:gd name="T40" fmla="*/ 45716 w 437"/>
                <a:gd name="T41" fmla="*/ 318661 h 470"/>
                <a:gd name="T42" fmla="*/ 20001 w 437"/>
                <a:gd name="T43" fmla="*/ 346246 h 470"/>
                <a:gd name="T44" fmla="*/ 0 w 437"/>
                <a:gd name="T45" fmla="*/ 429003 h 470"/>
                <a:gd name="T46" fmla="*/ 0 w 437"/>
                <a:gd name="T47" fmla="*/ 447076 h 470"/>
                <a:gd name="T48" fmla="*/ 416207 w 437"/>
                <a:gd name="T49" fmla="*/ 447076 h 470"/>
                <a:gd name="T50" fmla="*/ 416207 w 437"/>
                <a:gd name="T51" fmla="*/ 429003 h 470"/>
                <a:gd name="T52" fmla="*/ 395254 w 437"/>
                <a:gd name="T53" fmla="*/ 346246 h 47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37"/>
                <a:gd name="T82" fmla="*/ 0 h 470"/>
                <a:gd name="T83" fmla="*/ 437 w 437"/>
                <a:gd name="T84" fmla="*/ 470 h 47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37" h="470">
                  <a:moveTo>
                    <a:pt x="415" y="364"/>
                  </a:moveTo>
                  <a:cubicBezTo>
                    <a:pt x="415" y="364"/>
                    <a:pt x="422" y="351"/>
                    <a:pt x="388" y="335"/>
                  </a:cubicBezTo>
                  <a:cubicBezTo>
                    <a:pt x="307" y="291"/>
                    <a:pt x="307" y="291"/>
                    <a:pt x="307" y="291"/>
                  </a:cubicBezTo>
                  <a:cubicBezTo>
                    <a:pt x="273" y="257"/>
                    <a:pt x="273" y="257"/>
                    <a:pt x="273" y="257"/>
                  </a:cubicBezTo>
                  <a:cubicBezTo>
                    <a:pt x="256" y="248"/>
                    <a:pt x="246" y="251"/>
                    <a:pt x="262" y="240"/>
                  </a:cubicBezTo>
                  <a:cubicBezTo>
                    <a:pt x="274" y="230"/>
                    <a:pt x="282" y="216"/>
                    <a:pt x="288" y="199"/>
                  </a:cubicBezTo>
                  <a:cubicBezTo>
                    <a:pt x="289" y="198"/>
                    <a:pt x="292" y="194"/>
                    <a:pt x="294" y="185"/>
                  </a:cubicBezTo>
                  <a:cubicBezTo>
                    <a:pt x="294" y="185"/>
                    <a:pt x="325" y="148"/>
                    <a:pt x="298" y="147"/>
                  </a:cubicBezTo>
                  <a:cubicBezTo>
                    <a:pt x="298" y="147"/>
                    <a:pt x="326" y="96"/>
                    <a:pt x="285" y="57"/>
                  </a:cubicBezTo>
                  <a:cubicBezTo>
                    <a:pt x="285" y="57"/>
                    <a:pt x="283" y="55"/>
                    <a:pt x="280" y="52"/>
                  </a:cubicBezTo>
                  <a:cubicBezTo>
                    <a:pt x="271" y="42"/>
                    <a:pt x="262" y="37"/>
                    <a:pt x="262" y="37"/>
                  </a:cubicBezTo>
                  <a:cubicBezTo>
                    <a:pt x="203" y="0"/>
                    <a:pt x="155" y="50"/>
                    <a:pt x="155" y="50"/>
                  </a:cubicBezTo>
                  <a:cubicBezTo>
                    <a:pt x="113" y="88"/>
                    <a:pt x="140" y="140"/>
                    <a:pt x="140" y="140"/>
                  </a:cubicBezTo>
                  <a:cubicBezTo>
                    <a:pt x="112" y="140"/>
                    <a:pt x="142" y="179"/>
                    <a:pt x="142" y="179"/>
                  </a:cubicBezTo>
                  <a:cubicBezTo>
                    <a:pt x="146" y="197"/>
                    <a:pt x="150" y="195"/>
                    <a:pt x="150" y="195"/>
                  </a:cubicBezTo>
                  <a:cubicBezTo>
                    <a:pt x="152" y="195"/>
                    <a:pt x="152" y="198"/>
                    <a:pt x="153" y="202"/>
                  </a:cubicBezTo>
                  <a:cubicBezTo>
                    <a:pt x="154" y="201"/>
                    <a:pt x="154" y="201"/>
                    <a:pt x="155" y="201"/>
                  </a:cubicBezTo>
                  <a:cubicBezTo>
                    <a:pt x="160" y="216"/>
                    <a:pt x="168" y="229"/>
                    <a:pt x="178" y="239"/>
                  </a:cubicBezTo>
                  <a:cubicBezTo>
                    <a:pt x="187" y="251"/>
                    <a:pt x="163" y="251"/>
                    <a:pt x="159" y="256"/>
                  </a:cubicBezTo>
                  <a:cubicBezTo>
                    <a:pt x="157" y="259"/>
                    <a:pt x="129" y="291"/>
                    <a:pt x="129" y="291"/>
                  </a:cubicBezTo>
                  <a:cubicBezTo>
                    <a:pt x="48" y="335"/>
                    <a:pt x="48" y="335"/>
                    <a:pt x="48" y="335"/>
                  </a:cubicBezTo>
                  <a:cubicBezTo>
                    <a:pt x="15" y="351"/>
                    <a:pt x="21" y="364"/>
                    <a:pt x="21" y="364"/>
                  </a:cubicBezTo>
                  <a:cubicBezTo>
                    <a:pt x="0" y="451"/>
                    <a:pt x="0" y="451"/>
                    <a:pt x="0" y="451"/>
                  </a:cubicBezTo>
                  <a:cubicBezTo>
                    <a:pt x="0" y="470"/>
                    <a:pt x="0" y="470"/>
                    <a:pt x="0" y="470"/>
                  </a:cubicBezTo>
                  <a:cubicBezTo>
                    <a:pt x="437" y="470"/>
                    <a:pt x="437" y="470"/>
                    <a:pt x="437" y="470"/>
                  </a:cubicBezTo>
                  <a:cubicBezTo>
                    <a:pt x="437" y="451"/>
                    <a:pt x="437" y="451"/>
                    <a:pt x="437" y="451"/>
                  </a:cubicBezTo>
                  <a:lnTo>
                    <a:pt x="415" y="364"/>
                  </a:lnTo>
                  <a:close/>
                </a:path>
              </a:pathLst>
            </a:custGeom>
            <a:solidFill>
              <a:srgbClr val="A23C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1256405" y="3037084"/>
              <a:ext cx="1083347" cy="327158"/>
            </a:xfrm>
            <a:prstGeom prst="roundRect">
              <a:avLst>
                <a:gd name="adj" fmla="val 9938"/>
              </a:avLst>
            </a:prstGeom>
            <a:solidFill>
              <a:srgbClr val="A23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1228725"/>
              <a:r>
                <a:rPr lang="zh-CN" altLang="en-US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简要说明</a:t>
              </a:r>
            </a:p>
          </p:txBody>
        </p:sp>
        <p:sp>
          <p:nvSpPr>
            <p:cNvPr id="974893" name="等腰三角形 29"/>
            <p:cNvSpPr>
              <a:spLocks noChangeArrowheads="1"/>
            </p:cNvSpPr>
            <p:nvPr/>
          </p:nvSpPr>
          <p:spPr bwMode="auto">
            <a:xfrm rot="-5400000">
              <a:off x="1200093" y="3087287"/>
              <a:ext cx="55973" cy="113148"/>
            </a:xfrm>
            <a:prstGeom prst="triangle">
              <a:avLst>
                <a:gd name="adj" fmla="val 50000"/>
              </a:avLst>
            </a:prstGeom>
            <a:solidFill>
              <a:srgbClr val="A23C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0" tIns="0" rIns="0" bIns="0" anchor="ctr"/>
            <a:lstStyle/>
            <a:p>
              <a:pPr algn="ctr" defTabSz="1228725"/>
              <a:endParaRPr lang="zh-CN" altLang="en-US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endParaRPr>
            </a:p>
          </p:txBody>
        </p:sp>
      </p:grp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338535" y="1053530"/>
            <a:ext cx="11665296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ct val="50000"/>
              </a:spcBef>
              <a:buFontTx/>
              <a:buNone/>
              <a:defRPr/>
            </a:pPr>
            <a:r>
              <a:rPr lang="en-US" altLang="zh-CN" kern="0" dirty="0" smtClean="0">
                <a:solidFill>
                  <a:srgbClr val="FF0066"/>
                </a:solidFill>
              </a:rPr>
              <a:t>namespace</a:t>
            </a:r>
            <a:r>
              <a:rPr lang="en-US" altLang="zh-CN" kern="0" dirty="0" smtClean="0"/>
              <a:t> </a:t>
            </a:r>
            <a:r>
              <a:rPr lang="en-US" altLang="zh-CN" b="0" kern="0" dirty="0" err="1" smtClean="0"/>
              <a:t>namespacename</a:t>
            </a:r>
            <a:endParaRPr lang="en-US" altLang="zh-CN" b="0" kern="0" dirty="0" smtClean="0"/>
          </a:p>
          <a:p>
            <a:pPr>
              <a:spcBef>
                <a:spcPct val="50000"/>
              </a:spcBef>
              <a:buFontTx/>
              <a:buNone/>
              <a:defRPr/>
            </a:pPr>
            <a:r>
              <a:rPr lang="en-US" altLang="zh-CN" b="0" kern="0" dirty="0" smtClean="0"/>
              <a:t>{</a:t>
            </a:r>
          </a:p>
          <a:p>
            <a:pPr>
              <a:spcBef>
                <a:spcPct val="50000"/>
              </a:spcBef>
              <a:buFontTx/>
              <a:buNone/>
              <a:defRPr/>
            </a:pPr>
            <a:r>
              <a:rPr lang="en-US" altLang="zh-CN" b="0" kern="0" dirty="0" smtClean="0"/>
              <a:t>	/ / declaration and definitions</a:t>
            </a:r>
          </a:p>
          <a:p>
            <a:pPr>
              <a:spcBef>
                <a:spcPct val="50000"/>
              </a:spcBef>
              <a:buFontTx/>
              <a:buNone/>
              <a:defRPr/>
            </a:pPr>
            <a:r>
              <a:rPr lang="en-US" altLang="zh-CN" b="0" kern="0" dirty="0" smtClean="0"/>
              <a:t>}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  <a:defRPr/>
            </a:pPr>
            <a:r>
              <a:rPr lang="zh-CN" altLang="en-US" b="0" dirty="0"/>
              <a:t>创建名字空间与定义一个类很相似，实际上类名就是一个名字空间的名字。</a:t>
            </a:r>
          </a:p>
          <a:p>
            <a:pPr>
              <a:spcBef>
                <a:spcPct val="50000"/>
              </a:spcBef>
              <a:buFontTx/>
              <a:buNone/>
              <a:defRPr/>
            </a:pPr>
            <a:endParaRPr lang="en-US" altLang="zh-CN" kern="0" dirty="0"/>
          </a:p>
        </p:txBody>
      </p:sp>
    </p:spTree>
    <p:extLst>
      <p:ext uri="{BB962C8B-B14F-4D97-AF65-F5344CB8AC3E}">
        <p14:creationId xmlns:p14="http://schemas.microsoft.com/office/powerpoint/2010/main" val="4231760114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851" name="矩形 1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30" y="-26590"/>
            <a:ext cx="6435649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1" name="组合 90"/>
          <p:cNvGrpSpPr>
            <a:grpSpLocks/>
          </p:cNvGrpSpPr>
          <p:nvPr/>
        </p:nvGrpSpPr>
        <p:grpSpPr bwMode="auto">
          <a:xfrm>
            <a:off x="122511" y="71835"/>
            <a:ext cx="466725" cy="468313"/>
            <a:chOff x="1192404" y="608225"/>
            <a:chExt cx="1755828" cy="1759616"/>
          </a:xfrm>
        </p:grpSpPr>
        <p:grpSp>
          <p:nvGrpSpPr>
            <p:cNvPr id="97485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94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5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74859" name="任意多边形 83"/>
                <p:cNvPicPr>
                  <a:picLocks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74860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93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3" name="TextBox 64"/>
          <p:cNvSpPr txBox="1">
            <a:spLocks noChangeArrowheads="1"/>
          </p:cNvSpPr>
          <p:nvPr/>
        </p:nvSpPr>
        <p:spPr bwMode="auto">
          <a:xfrm>
            <a:off x="626567" y="45418"/>
            <a:ext cx="6192688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5.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使用名字空间</a:t>
            </a:r>
            <a:r>
              <a:rPr lang="en-US" altLang="zh-CN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using namespace</a:t>
            </a:r>
            <a:endParaRPr lang="zh-CN" altLang="en-US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  <p:grpSp>
        <p:nvGrpSpPr>
          <p:cNvPr id="27" name="组合 26"/>
          <p:cNvGrpSpPr>
            <a:grpSpLocks/>
          </p:cNvGrpSpPr>
          <p:nvPr/>
        </p:nvGrpSpPr>
        <p:grpSpPr bwMode="auto">
          <a:xfrm>
            <a:off x="10061749" y="-26590"/>
            <a:ext cx="2108200" cy="609600"/>
            <a:chOff x="755298" y="2917165"/>
            <a:chExt cx="1584454" cy="447077"/>
          </a:xfrm>
        </p:grpSpPr>
        <p:sp>
          <p:nvSpPr>
            <p:cNvPr id="974891" name="Freeform 60"/>
            <p:cNvSpPr>
              <a:spLocks/>
            </p:cNvSpPr>
            <p:nvPr/>
          </p:nvSpPr>
          <p:spPr bwMode="auto">
            <a:xfrm>
              <a:off x="755298" y="2917165"/>
              <a:ext cx="416207" cy="447076"/>
            </a:xfrm>
            <a:custGeom>
              <a:avLst/>
              <a:gdLst>
                <a:gd name="T0" fmla="*/ 395254 w 437"/>
                <a:gd name="T1" fmla="*/ 346246 h 470"/>
                <a:gd name="T2" fmla="*/ 369538 w 437"/>
                <a:gd name="T3" fmla="*/ 318661 h 470"/>
                <a:gd name="T4" fmla="*/ 292393 w 437"/>
                <a:gd name="T5" fmla="*/ 276807 h 470"/>
                <a:gd name="T6" fmla="*/ 260010 w 437"/>
                <a:gd name="T7" fmla="*/ 244465 h 470"/>
                <a:gd name="T8" fmla="*/ 249534 w 437"/>
                <a:gd name="T9" fmla="*/ 228294 h 470"/>
                <a:gd name="T10" fmla="*/ 274297 w 437"/>
                <a:gd name="T11" fmla="*/ 189294 h 470"/>
                <a:gd name="T12" fmla="*/ 280011 w 437"/>
                <a:gd name="T13" fmla="*/ 175977 h 470"/>
                <a:gd name="T14" fmla="*/ 283821 w 437"/>
                <a:gd name="T15" fmla="*/ 139830 h 470"/>
                <a:gd name="T16" fmla="*/ 271439 w 437"/>
                <a:gd name="T17" fmla="*/ 54220 h 470"/>
                <a:gd name="T18" fmla="*/ 266677 w 437"/>
                <a:gd name="T19" fmla="*/ 49464 h 470"/>
                <a:gd name="T20" fmla="*/ 249534 w 437"/>
                <a:gd name="T21" fmla="*/ 35195 h 470"/>
                <a:gd name="T22" fmla="*/ 147625 w 437"/>
                <a:gd name="T23" fmla="*/ 47561 h 470"/>
                <a:gd name="T24" fmla="*/ 133339 w 437"/>
                <a:gd name="T25" fmla="*/ 133172 h 470"/>
                <a:gd name="T26" fmla="*/ 135243 w 437"/>
                <a:gd name="T27" fmla="*/ 170269 h 470"/>
                <a:gd name="T28" fmla="*/ 142863 w 437"/>
                <a:gd name="T29" fmla="*/ 185489 h 470"/>
                <a:gd name="T30" fmla="*/ 145720 w 437"/>
                <a:gd name="T31" fmla="*/ 192148 h 470"/>
                <a:gd name="T32" fmla="*/ 147625 w 437"/>
                <a:gd name="T33" fmla="*/ 191196 h 470"/>
                <a:gd name="T34" fmla="*/ 169531 w 437"/>
                <a:gd name="T35" fmla="*/ 227343 h 470"/>
                <a:gd name="T36" fmla="*/ 151435 w 437"/>
                <a:gd name="T37" fmla="*/ 243514 h 470"/>
                <a:gd name="T38" fmla="*/ 122862 w 437"/>
                <a:gd name="T39" fmla="*/ 276807 h 470"/>
                <a:gd name="T40" fmla="*/ 45716 w 437"/>
                <a:gd name="T41" fmla="*/ 318661 h 470"/>
                <a:gd name="T42" fmla="*/ 20001 w 437"/>
                <a:gd name="T43" fmla="*/ 346246 h 470"/>
                <a:gd name="T44" fmla="*/ 0 w 437"/>
                <a:gd name="T45" fmla="*/ 429003 h 470"/>
                <a:gd name="T46" fmla="*/ 0 w 437"/>
                <a:gd name="T47" fmla="*/ 447076 h 470"/>
                <a:gd name="T48" fmla="*/ 416207 w 437"/>
                <a:gd name="T49" fmla="*/ 447076 h 470"/>
                <a:gd name="T50" fmla="*/ 416207 w 437"/>
                <a:gd name="T51" fmla="*/ 429003 h 470"/>
                <a:gd name="T52" fmla="*/ 395254 w 437"/>
                <a:gd name="T53" fmla="*/ 346246 h 47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37"/>
                <a:gd name="T82" fmla="*/ 0 h 470"/>
                <a:gd name="T83" fmla="*/ 437 w 437"/>
                <a:gd name="T84" fmla="*/ 470 h 47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37" h="470">
                  <a:moveTo>
                    <a:pt x="415" y="364"/>
                  </a:moveTo>
                  <a:cubicBezTo>
                    <a:pt x="415" y="364"/>
                    <a:pt x="422" y="351"/>
                    <a:pt x="388" y="335"/>
                  </a:cubicBezTo>
                  <a:cubicBezTo>
                    <a:pt x="307" y="291"/>
                    <a:pt x="307" y="291"/>
                    <a:pt x="307" y="291"/>
                  </a:cubicBezTo>
                  <a:cubicBezTo>
                    <a:pt x="273" y="257"/>
                    <a:pt x="273" y="257"/>
                    <a:pt x="273" y="257"/>
                  </a:cubicBezTo>
                  <a:cubicBezTo>
                    <a:pt x="256" y="248"/>
                    <a:pt x="246" y="251"/>
                    <a:pt x="262" y="240"/>
                  </a:cubicBezTo>
                  <a:cubicBezTo>
                    <a:pt x="274" y="230"/>
                    <a:pt x="282" y="216"/>
                    <a:pt x="288" y="199"/>
                  </a:cubicBezTo>
                  <a:cubicBezTo>
                    <a:pt x="289" y="198"/>
                    <a:pt x="292" y="194"/>
                    <a:pt x="294" y="185"/>
                  </a:cubicBezTo>
                  <a:cubicBezTo>
                    <a:pt x="294" y="185"/>
                    <a:pt x="325" y="148"/>
                    <a:pt x="298" y="147"/>
                  </a:cubicBezTo>
                  <a:cubicBezTo>
                    <a:pt x="298" y="147"/>
                    <a:pt x="326" y="96"/>
                    <a:pt x="285" y="57"/>
                  </a:cubicBezTo>
                  <a:cubicBezTo>
                    <a:pt x="285" y="57"/>
                    <a:pt x="283" y="55"/>
                    <a:pt x="280" y="52"/>
                  </a:cubicBezTo>
                  <a:cubicBezTo>
                    <a:pt x="271" y="42"/>
                    <a:pt x="262" y="37"/>
                    <a:pt x="262" y="37"/>
                  </a:cubicBezTo>
                  <a:cubicBezTo>
                    <a:pt x="203" y="0"/>
                    <a:pt x="155" y="50"/>
                    <a:pt x="155" y="50"/>
                  </a:cubicBezTo>
                  <a:cubicBezTo>
                    <a:pt x="113" y="88"/>
                    <a:pt x="140" y="140"/>
                    <a:pt x="140" y="140"/>
                  </a:cubicBezTo>
                  <a:cubicBezTo>
                    <a:pt x="112" y="140"/>
                    <a:pt x="142" y="179"/>
                    <a:pt x="142" y="179"/>
                  </a:cubicBezTo>
                  <a:cubicBezTo>
                    <a:pt x="146" y="197"/>
                    <a:pt x="150" y="195"/>
                    <a:pt x="150" y="195"/>
                  </a:cubicBezTo>
                  <a:cubicBezTo>
                    <a:pt x="152" y="195"/>
                    <a:pt x="152" y="198"/>
                    <a:pt x="153" y="202"/>
                  </a:cubicBezTo>
                  <a:cubicBezTo>
                    <a:pt x="154" y="201"/>
                    <a:pt x="154" y="201"/>
                    <a:pt x="155" y="201"/>
                  </a:cubicBezTo>
                  <a:cubicBezTo>
                    <a:pt x="160" y="216"/>
                    <a:pt x="168" y="229"/>
                    <a:pt x="178" y="239"/>
                  </a:cubicBezTo>
                  <a:cubicBezTo>
                    <a:pt x="187" y="251"/>
                    <a:pt x="163" y="251"/>
                    <a:pt x="159" y="256"/>
                  </a:cubicBezTo>
                  <a:cubicBezTo>
                    <a:pt x="157" y="259"/>
                    <a:pt x="129" y="291"/>
                    <a:pt x="129" y="291"/>
                  </a:cubicBezTo>
                  <a:cubicBezTo>
                    <a:pt x="48" y="335"/>
                    <a:pt x="48" y="335"/>
                    <a:pt x="48" y="335"/>
                  </a:cubicBezTo>
                  <a:cubicBezTo>
                    <a:pt x="15" y="351"/>
                    <a:pt x="21" y="364"/>
                    <a:pt x="21" y="364"/>
                  </a:cubicBezTo>
                  <a:cubicBezTo>
                    <a:pt x="0" y="451"/>
                    <a:pt x="0" y="451"/>
                    <a:pt x="0" y="451"/>
                  </a:cubicBezTo>
                  <a:cubicBezTo>
                    <a:pt x="0" y="470"/>
                    <a:pt x="0" y="470"/>
                    <a:pt x="0" y="470"/>
                  </a:cubicBezTo>
                  <a:cubicBezTo>
                    <a:pt x="437" y="470"/>
                    <a:pt x="437" y="470"/>
                    <a:pt x="437" y="470"/>
                  </a:cubicBezTo>
                  <a:cubicBezTo>
                    <a:pt x="437" y="451"/>
                    <a:pt x="437" y="451"/>
                    <a:pt x="437" y="451"/>
                  </a:cubicBezTo>
                  <a:lnTo>
                    <a:pt x="415" y="364"/>
                  </a:lnTo>
                  <a:close/>
                </a:path>
              </a:pathLst>
            </a:custGeom>
            <a:solidFill>
              <a:srgbClr val="A23C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1256405" y="3037084"/>
              <a:ext cx="1083347" cy="327158"/>
            </a:xfrm>
            <a:prstGeom prst="roundRect">
              <a:avLst>
                <a:gd name="adj" fmla="val 9938"/>
              </a:avLst>
            </a:prstGeom>
            <a:solidFill>
              <a:srgbClr val="A23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1228725"/>
              <a:r>
                <a:rPr lang="zh-CN" altLang="en-US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简要说明</a:t>
              </a:r>
            </a:p>
          </p:txBody>
        </p:sp>
        <p:sp>
          <p:nvSpPr>
            <p:cNvPr id="974893" name="等腰三角形 29"/>
            <p:cNvSpPr>
              <a:spLocks noChangeArrowheads="1"/>
            </p:cNvSpPr>
            <p:nvPr/>
          </p:nvSpPr>
          <p:spPr bwMode="auto">
            <a:xfrm rot="-5400000">
              <a:off x="1200093" y="3087287"/>
              <a:ext cx="55973" cy="113148"/>
            </a:xfrm>
            <a:prstGeom prst="triangle">
              <a:avLst>
                <a:gd name="adj" fmla="val 50000"/>
              </a:avLst>
            </a:prstGeom>
            <a:solidFill>
              <a:srgbClr val="A23C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0" tIns="0" rIns="0" bIns="0" anchor="ctr"/>
            <a:lstStyle/>
            <a:p>
              <a:pPr algn="ctr" defTabSz="1228725"/>
              <a:endParaRPr lang="zh-CN" altLang="en-US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endParaRPr>
            </a:p>
          </p:txBody>
        </p:sp>
      </p:grp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79387" y="1371600"/>
            <a:ext cx="11824443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zh-CN" altLang="en-US" kern="0" dirty="0" smtClean="0"/>
              <a:t>关键字 </a:t>
            </a:r>
            <a:r>
              <a:rPr lang="en-US" altLang="zh-CN" kern="0" dirty="0" smtClean="0"/>
              <a:t>using </a:t>
            </a:r>
            <a:r>
              <a:rPr lang="zh-CN" altLang="en-US" kern="0" dirty="0" smtClean="0"/>
              <a:t>将一个名字空间变为可见，实际上只是将该名字空间的名字添加到当前名字空间中；</a:t>
            </a:r>
          </a:p>
          <a:p>
            <a:pPr>
              <a:lnSpc>
                <a:spcPct val="90000"/>
              </a:lnSpc>
              <a:defRPr/>
            </a:pPr>
            <a:endParaRPr lang="zh-CN" altLang="en-US" kern="0" dirty="0" smtClean="0"/>
          </a:p>
          <a:p>
            <a:pPr>
              <a:lnSpc>
                <a:spcPct val="90000"/>
              </a:lnSpc>
              <a:defRPr/>
            </a:pPr>
            <a:r>
              <a:rPr lang="zh-CN" altLang="en-US" kern="0" dirty="0" smtClean="0"/>
              <a:t>命令</a:t>
            </a:r>
            <a:r>
              <a:rPr lang="en-US" altLang="zh-CN" kern="0" dirty="0" smtClean="0"/>
              <a:t>using</a:t>
            </a:r>
            <a:r>
              <a:rPr lang="zh-CN" altLang="en-US" kern="0" dirty="0" smtClean="0"/>
              <a:t>的作用域从其声明之处开始并持续到当前作用域</a:t>
            </a:r>
            <a:r>
              <a:rPr lang="en-US" altLang="zh-CN" kern="0" dirty="0" smtClean="0"/>
              <a:t>scope</a:t>
            </a:r>
            <a:r>
              <a:rPr lang="zh-CN" altLang="en-US" kern="0" dirty="0" smtClean="0"/>
              <a:t>结束；</a:t>
            </a:r>
          </a:p>
          <a:p>
            <a:pPr>
              <a:lnSpc>
                <a:spcPct val="90000"/>
              </a:lnSpc>
              <a:defRPr/>
            </a:pPr>
            <a:endParaRPr lang="zh-CN" altLang="en-US" kern="0" dirty="0" smtClean="0"/>
          </a:p>
          <a:p>
            <a:pPr>
              <a:lnSpc>
                <a:spcPct val="90000"/>
              </a:lnSpc>
              <a:defRPr/>
            </a:pPr>
            <a:r>
              <a:rPr lang="zh-CN" altLang="en-US" kern="0" dirty="0" smtClean="0"/>
              <a:t>在使用一个名字空间时，并不会覆盖当前的名字空间；</a:t>
            </a: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954797581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851" name="矩形 1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30" y="-26590"/>
            <a:ext cx="6435649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1" name="组合 90"/>
          <p:cNvGrpSpPr>
            <a:grpSpLocks/>
          </p:cNvGrpSpPr>
          <p:nvPr/>
        </p:nvGrpSpPr>
        <p:grpSpPr bwMode="auto">
          <a:xfrm>
            <a:off x="122511" y="71835"/>
            <a:ext cx="466725" cy="468313"/>
            <a:chOff x="1192404" y="608225"/>
            <a:chExt cx="1755828" cy="1759616"/>
          </a:xfrm>
        </p:grpSpPr>
        <p:grpSp>
          <p:nvGrpSpPr>
            <p:cNvPr id="97485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94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5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74859" name="任意多边形 83"/>
                <p:cNvPicPr>
                  <a:picLocks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74860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93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3" name="TextBox 64"/>
          <p:cNvSpPr txBox="1">
            <a:spLocks noChangeArrowheads="1"/>
          </p:cNvSpPr>
          <p:nvPr/>
        </p:nvSpPr>
        <p:spPr bwMode="auto">
          <a:xfrm>
            <a:off x="626567" y="45418"/>
            <a:ext cx="6192688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5.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使用名字空间</a:t>
            </a:r>
            <a:r>
              <a:rPr lang="en-US" altLang="zh-CN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using namespace</a:t>
            </a:r>
            <a:endParaRPr lang="zh-CN" altLang="en-US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  <p:grpSp>
        <p:nvGrpSpPr>
          <p:cNvPr id="27" name="组合 26"/>
          <p:cNvGrpSpPr>
            <a:grpSpLocks/>
          </p:cNvGrpSpPr>
          <p:nvPr/>
        </p:nvGrpSpPr>
        <p:grpSpPr bwMode="auto">
          <a:xfrm>
            <a:off x="10061749" y="-26590"/>
            <a:ext cx="2108200" cy="609600"/>
            <a:chOff x="755298" y="2917165"/>
            <a:chExt cx="1584454" cy="447077"/>
          </a:xfrm>
        </p:grpSpPr>
        <p:sp>
          <p:nvSpPr>
            <p:cNvPr id="974891" name="Freeform 60"/>
            <p:cNvSpPr>
              <a:spLocks/>
            </p:cNvSpPr>
            <p:nvPr/>
          </p:nvSpPr>
          <p:spPr bwMode="auto">
            <a:xfrm>
              <a:off x="755298" y="2917165"/>
              <a:ext cx="416207" cy="447076"/>
            </a:xfrm>
            <a:custGeom>
              <a:avLst/>
              <a:gdLst>
                <a:gd name="T0" fmla="*/ 395254 w 437"/>
                <a:gd name="T1" fmla="*/ 346246 h 470"/>
                <a:gd name="T2" fmla="*/ 369538 w 437"/>
                <a:gd name="T3" fmla="*/ 318661 h 470"/>
                <a:gd name="T4" fmla="*/ 292393 w 437"/>
                <a:gd name="T5" fmla="*/ 276807 h 470"/>
                <a:gd name="T6" fmla="*/ 260010 w 437"/>
                <a:gd name="T7" fmla="*/ 244465 h 470"/>
                <a:gd name="T8" fmla="*/ 249534 w 437"/>
                <a:gd name="T9" fmla="*/ 228294 h 470"/>
                <a:gd name="T10" fmla="*/ 274297 w 437"/>
                <a:gd name="T11" fmla="*/ 189294 h 470"/>
                <a:gd name="T12" fmla="*/ 280011 w 437"/>
                <a:gd name="T13" fmla="*/ 175977 h 470"/>
                <a:gd name="T14" fmla="*/ 283821 w 437"/>
                <a:gd name="T15" fmla="*/ 139830 h 470"/>
                <a:gd name="T16" fmla="*/ 271439 w 437"/>
                <a:gd name="T17" fmla="*/ 54220 h 470"/>
                <a:gd name="T18" fmla="*/ 266677 w 437"/>
                <a:gd name="T19" fmla="*/ 49464 h 470"/>
                <a:gd name="T20" fmla="*/ 249534 w 437"/>
                <a:gd name="T21" fmla="*/ 35195 h 470"/>
                <a:gd name="T22" fmla="*/ 147625 w 437"/>
                <a:gd name="T23" fmla="*/ 47561 h 470"/>
                <a:gd name="T24" fmla="*/ 133339 w 437"/>
                <a:gd name="T25" fmla="*/ 133172 h 470"/>
                <a:gd name="T26" fmla="*/ 135243 w 437"/>
                <a:gd name="T27" fmla="*/ 170269 h 470"/>
                <a:gd name="T28" fmla="*/ 142863 w 437"/>
                <a:gd name="T29" fmla="*/ 185489 h 470"/>
                <a:gd name="T30" fmla="*/ 145720 w 437"/>
                <a:gd name="T31" fmla="*/ 192148 h 470"/>
                <a:gd name="T32" fmla="*/ 147625 w 437"/>
                <a:gd name="T33" fmla="*/ 191196 h 470"/>
                <a:gd name="T34" fmla="*/ 169531 w 437"/>
                <a:gd name="T35" fmla="*/ 227343 h 470"/>
                <a:gd name="T36" fmla="*/ 151435 w 437"/>
                <a:gd name="T37" fmla="*/ 243514 h 470"/>
                <a:gd name="T38" fmla="*/ 122862 w 437"/>
                <a:gd name="T39" fmla="*/ 276807 h 470"/>
                <a:gd name="T40" fmla="*/ 45716 w 437"/>
                <a:gd name="T41" fmla="*/ 318661 h 470"/>
                <a:gd name="T42" fmla="*/ 20001 w 437"/>
                <a:gd name="T43" fmla="*/ 346246 h 470"/>
                <a:gd name="T44" fmla="*/ 0 w 437"/>
                <a:gd name="T45" fmla="*/ 429003 h 470"/>
                <a:gd name="T46" fmla="*/ 0 w 437"/>
                <a:gd name="T47" fmla="*/ 447076 h 470"/>
                <a:gd name="T48" fmla="*/ 416207 w 437"/>
                <a:gd name="T49" fmla="*/ 447076 h 470"/>
                <a:gd name="T50" fmla="*/ 416207 w 437"/>
                <a:gd name="T51" fmla="*/ 429003 h 470"/>
                <a:gd name="T52" fmla="*/ 395254 w 437"/>
                <a:gd name="T53" fmla="*/ 346246 h 47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37"/>
                <a:gd name="T82" fmla="*/ 0 h 470"/>
                <a:gd name="T83" fmla="*/ 437 w 437"/>
                <a:gd name="T84" fmla="*/ 470 h 47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37" h="470">
                  <a:moveTo>
                    <a:pt x="415" y="364"/>
                  </a:moveTo>
                  <a:cubicBezTo>
                    <a:pt x="415" y="364"/>
                    <a:pt x="422" y="351"/>
                    <a:pt x="388" y="335"/>
                  </a:cubicBezTo>
                  <a:cubicBezTo>
                    <a:pt x="307" y="291"/>
                    <a:pt x="307" y="291"/>
                    <a:pt x="307" y="291"/>
                  </a:cubicBezTo>
                  <a:cubicBezTo>
                    <a:pt x="273" y="257"/>
                    <a:pt x="273" y="257"/>
                    <a:pt x="273" y="257"/>
                  </a:cubicBezTo>
                  <a:cubicBezTo>
                    <a:pt x="256" y="248"/>
                    <a:pt x="246" y="251"/>
                    <a:pt x="262" y="240"/>
                  </a:cubicBezTo>
                  <a:cubicBezTo>
                    <a:pt x="274" y="230"/>
                    <a:pt x="282" y="216"/>
                    <a:pt x="288" y="199"/>
                  </a:cubicBezTo>
                  <a:cubicBezTo>
                    <a:pt x="289" y="198"/>
                    <a:pt x="292" y="194"/>
                    <a:pt x="294" y="185"/>
                  </a:cubicBezTo>
                  <a:cubicBezTo>
                    <a:pt x="294" y="185"/>
                    <a:pt x="325" y="148"/>
                    <a:pt x="298" y="147"/>
                  </a:cubicBezTo>
                  <a:cubicBezTo>
                    <a:pt x="298" y="147"/>
                    <a:pt x="326" y="96"/>
                    <a:pt x="285" y="57"/>
                  </a:cubicBezTo>
                  <a:cubicBezTo>
                    <a:pt x="285" y="57"/>
                    <a:pt x="283" y="55"/>
                    <a:pt x="280" y="52"/>
                  </a:cubicBezTo>
                  <a:cubicBezTo>
                    <a:pt x="271" y="42"/>
                    <a:pt x="262" y="37"/>
                    <a:pt x="262" y="37"/>
                  </a:cubicBezTo>
                  <a:cubicBezTo>
                    <a:pt x="203" y="0"/>
                    <a:pt x="155" y="50"/>
                    <a:pt x="155" y="50"/>
                  </a:cubicBezTo>
                  <a:cubicBezTo>
                    <a:pt x="113" y="88"/>
                    <a:pt x="140" y="140"/>
                    <a:pt x="140" y="140"/>
                  </a:cubicBezTo>
                  <a:cubicBezTo>
                    <a:pt x="112" y="140"/>
                    <a:pt x="142" y="179"/>
                    <a:pt x="142" y="179"/>
                  </a:cubicBezTo>
                  <a:cubicBezTo>
                    <a:pt x="146" y="197"/>
                    <a:pt x="150" y="195"/>
                    <a:pt x="150" y="195"/>
                  </a:cubicBezTo>
                  <a:cubicBezTo>
                    <a:pt x="152" y="195"/>
                    <a:pt x="152" y="198"/>
                    <a:pt x="153" y="202"/>
                  </a:cubicBezTo>
                  <a:cubicBezTo>
                    <a:pt x="154" y="201"/>
                    <a:pt x="154" y="201"/>
                    <a:pt x="155" y="201"/>
                  </a:cubicBezTo>
                  <a:cubicBezTo>
                    <a:pt x="160" y="216"/>
                    <a:pt x="168" y="229"/>
                    <a:pt x="178" y="239"/>
                  </a:cubicBezTo>
                  <a:cubicBezTo>
                    <a:pt x="187" y="251"/>
                    <a:pt x="163" y="251"/>
                    <a:pt x="159" y="256"/>
                  </a:cubicBezTo>
                  <a:cubicBezTo>
                    <a:pt x="157" y="259"/>
                    <a:pt x="129" y="291"/>
                    <a:pt x="129" y="291"/>
                  </a:cubicBezTo>
                  <a:cubicBezTo>
                    <a:pt x="48" y="335"/>
                    <a:pt x="48" y="335"/>
                    <a:pt x="48" y="335"/>
                  </a:cubicBezTo>
                  <a:cubicBezTo>
                    <a:pt x="15" y="351"/>
                    <a:pt x="21" y="364"/>
                    <a:pt x="21" y="364"/>
                  </a:cubicBezTo>
                  <a:cubicBezTo>
                    <a:pt x="0" y="451"/>
                    <a:pt x="0" y="451"/>
                    <a:pt x="0" y="451"/>
                  </a:cubicBezTo>
                  <a:cubicBezTo>
                    <a:pt x="0" y="470"/>
                    <a:pt x="0" y="470"/>
                    <a:pt x="0" y="470"/>
                  </a:cubicBezTo>
                  <a:cubicBezTo>
                    <a:pt x="437" y="470"/>
                    <a:pt x="437" y="470"/>
                    <a:pt x="437" y="470"/>
                  </a:cubicBezTo>
                  <a:cubicBezTo>
                    <a:pt x="437" y="451"/>
                    <a:pt x="437" y="451"/>
                    <a:pt x="437" y="451"/>
                  </a:cubicBezTo>
                  <a:lnTo>
                    <a:pt x="415" y="364"/>
                  </a:lnTo>
                  <a:close/>
                </a:path>
              </a:pathLst>
            </a:custGeom>
            <a:solidFill>
              <a:srgbClr val="A23C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1256405" y="3037084"/>
              <a:ext cx="1083347" cy="327158"/>
            </a:xfrm>
            <a:prstGeom prst="roundRect">
              <a:avLst>
                <a:gd name="adj" fmla="val 9938"/>
              </a:avLst>
            </a:prstGeom>
            <a:solidFill>
              <a:srgbClr val="A23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1228725"/>
              <a:r>
                <a:rPr lang="zh-CN" altLang="en-US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简要说明</a:t>
              </a:r>
            </a:p>
          </p:txBody>
        </p:sp>
        <p:sp>
          <p:nvSpPr>
            <p:cNvPr id="974893" name="等腰三角形 29"/>
            <p:cNvSpPr>
              <a:spLocks noChangeArrowheads="1"/>
            </p:cNvSpPr>
            <p:nvPr/>
          </p:nvSpPr>
          <p:spPr bwMode="auto">
            <a:xfrm rot="-5400000">
              <a:off x="1200093" y="3087287"/>
              <a:ext cx="55973" cy="113148"/>
            </a:xfrm>
            <a:prstGeom prst="triangle">
              <a:avLst>
                <a:gd name="adj" fmla="val 50000"/>
              </a:avLst>
            </a:prstGeom>
            <a:solidFill>
              <a:srgbClr val="A23C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0" tIns="0" rIns="0" bIns="0" anchor="ctr"/>
            <a:lstStyle/>
            <a:p>
              <a:pPr algn="ctr" defTabSz="1228725"/>
              <a:endParaRPr lang="zh-CN" altLang="en-US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endParaRPr>
            </a:p>
          </p:txBody>
        </p:sp>
      </p:grp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125777" y="1053530"/>
            <a:ext cx="11950062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kern="0" dirty="0" err="1" smtClean="0"/>
              <a:t>int</a:t>
            </a:r>
            <a:r>
              <a:rPr lang="en-US" altLang="zh-CN" sz="2400" kern="0" dirty="0" smtClean="0"/>
              <a:t> main( )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kern="0" dirty="0" smtClean="0"/>
              <a:t>{	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kern="0" dirty="0"/>
              <a:t> </a:t>
            </a:r>
            <a:r>
              <a:rPr lang="en-US" altLang="zh-CN" sz="2400" kern="0" dirty="0" smtClean="0"/>
              <a:t>   {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kern="0" dirty="0"/>
              <a:t> </a:t>
            </a:r>
            <a:r>
              <a:rPr lang="en-US" altLang="zh-CN" sz="2400" kern="0" dirty="0" smtClean="0"/>
              <a:t>        </a:t>
            </a:r>
            <a:r>
              <a:rPr lang="en-US" altLang="zh-CN" sz="2400" kern="0" dirty="0" smtClean="0">
                <a:solidFill>
                  <a:schemeClr val="bg2"/>
                </a:solidFill>
              </a:rPr>
              <a:t>using namespace </a:t>
            </a:r>
            <a:r>
              <a:rPr lang="en-US" altLang="zh-CN" sz="2400" kern="0" dirty="0" smtClean="0"/>
              <a:t>myown1;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kern="0" dirty="0" smtClean="0"/>
              <a:t>	      </a:t>
            </a:r>
            <a:r>
              <a:rPr lang="en-US" altLang="zh-CN" sz="2400" kern="0" dirty="0" err="1" smtClean="0"/>
              <a:t>cout</a:t>
            </a:r>
            <a:r>
              <a:rPr lang="en-US" altLang="zh-CN" sz="2400" kern="0" dirty="0" smtClean="0"/>
              <a:t>&lt;&lt; "\n"&lt;&lt; "Hello, "&lt;&lt; </a:t>
            </a:r>
            <a:r>
              <a:rPr lang="en-US" altLang="zh-CN" sz="2400" kern="0" dirty="0" err="1" smtClean="0">
                <a:solidFill>
                  <a:schemeClr val="bg2"/>
                </a:solidFill>
              </a:rPr>
              <a:t>user_name</a:t>
            </a:r>
            <a:r>
              <a:rPr lang="en-US" altLang="zh-CN" sz="2400" kern="0" dirty="0" smtClean="0"/>
              <a:t>	&lt;&lt; "... and goodbye!\n";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kern="0" dirty="0" smtClean="0"/>
              <a:t>	}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kern="0" dirty="0" smtClean="0"/>
              <a:t>	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kern="0" dirty="0" smtClean="0"/>
              <a:t>	</a:t>
            </a:r>
            <a:r>
              <a:rPr lang="en-US" altLang="zh-CN" sz="2400" kern="0" dirty="0" smtClean="0">
                <a:solidFill>
                  <a:schemeClr val="bg2"/>
                </a:solidFill>
              </a:rPr>
              <a:t>using namespace </a:t>
            </a:r>
            <a:r>
              <a:rPr lang="en-US" altLang="zh-CN" sz="2400" kern="0" dirty="0" smtClean="0"/>
              <a:t>myown2;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kern="0" dirty="0" smtClean="0"/>
              <a:t>	</a:t>
            </a:r>
            <a:r>
              <a:rPr lang="en-US" altLang="zh-CN" sz="2400" kern="0" dirty="0" err="1" smtClean="0"/>
              <a:t>cout</a:t>
            </a:r>
            <a:r>
              <a:rPr lang="en-US" altLang="zh-CN" sz="2400" kern="0" dirty="0" smtClean="0"/>
              <a:t>&lt;&lt; "\n"&lt;&lt; "Hello, " 	&lt;&lt; </a:t>
            </a:r>
            <a:r>
              <a:rPr lang="en-US" altLang="zh-CN" sz="2400" kern="0" dirty="0" err="1" smtClean="0">
                <a:solidFill>
                  <a:schemeClr val="bg2"/>
                </a:solidFill>
              </a:rPr>
              <a:t>user_name</a:t>
            </a:r>
            <a:r>
              <a:rPr lang="en-US" altLang="zh-CN" sz="2400" kern="0" dirty="0" smtClean="0"/>
              <a:t>&lt;&lt; "... and goodbye!\n";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kern="0" dirty="0" smtClean="0"/>
              <a:t>		return 0;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kern="0" dirty="0" smtClean="0"/>
              <a:t>}</a:t>
            </a:r>
            <a:endParaRPr lang="en-US" altLang="zh-CN" sz="2400" kern="0" dirty="0"/>
          </a:p>
        </p:txBody>
      </p:sp>
    </p:spTree>
    <p:extLst>
      <p:ext uri="{BB962C8B-B14F-4D97-AF65-F5344CB8AC3E}">
        <p14:creationId xmlns:p14="http://schemas.microsoft.com/office/powerpoint/2010/main" val="2471927182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611" name="文本框 45"/>
          <p:cNvSpPr txBox="1">
            <a:spLocks noChangeArrowheads="1"/>
          </p:cNvSpPr>
          <p:nvPr/>
        </p:nvSpPr>
        <p:spPr bwMode="auto">
          <a:xfrm>
            <a:off x="3028950" y="4989513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117" tIns="46058" rIns="92117" bIns="46058">
            <a:spAutoFit/>
          </a:bodyPr>
          <a:lstStyle>
            <a:lvl1pPr defTabSz="1228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998538" indent="-384175" defTabSz="1228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535113" indent="-306388" defTabSz="1228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2149475" indent="-306388" defTabSz="1228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763838" indent="-307975" defTabSz="1228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3221038" indent="-307975" defTabSz="1228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3678238" indent="-307975" defTabSz="1228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4135438" indent="-307975" defTabSz="1228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4592638" indent="-307975" defTabSz="1228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FEB54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60612" name="Picture 100" descr="未标题-84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75" y="838200"/>
            <a:ext cx="4103688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0613" name="矩形 134"/>
          <p:cNvSpPr>
            <a:spLocks noChangeArrowheads="1"/>
          </p:cNvSpPr>
          <p:nvPr/>
        </p:nvSpPr>
        <p:spPr bwMode="auto">
          <a:xfrm>
            <a:off x="4895850" y="1306513"/>
            <a:ext cx="1912938" cy="2051050"/>
          </a:xfrm>
          <a:prstGeom prst="rect">
            <a:avLst/>
          </a:prstGeom>
          <a:noFill/>
          <a:ln>
            <a:noFill/>
          </a:ln>
          <a:effectLst>
            <a:outerShdw dist="508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92" tIns="34295" rIns="68592" bIns="34295">
            <a:spAutoFit/>
          </a:bodyPr>
          <a:lstStyle/>
          <a:p>
            <a:pPr algn="ctr" defTabSz="685800"/>
            <a:r>
              <a:rPr lang="en-US" altLang="zh-CN" sz="13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方正兰亭细黑_GBK"/>
                <a:sym typeface="微软雅黑" pitchFamily="34" charset="-122"/>
              </a:rPr>
              <a:t>1</a:t>
            </a:r>
          </a:p>
        </p:txBody>
      </p:sp>
      <p:grpSp>
        <p:nvGrpSpPr>
          <p:cNvPr id="91" name="组合 90"/>
          <p:cNvGrpSpPr>
            <a:grpSpLocks/>
          </p:cNvGrpSpPr>
          <p:nvPr/>
        </p:nvGrpSpPr>
        <p:grpSpPr bwMode="auto">
          <a:xfrm>
            <a:off x="4216400" y="944563"/>
            <a:ext cx="466725" cy="468312"/>
            <a:chOff x="1192404" y="608225"/>
            <a:chExt cx="1755828" cy="1759616"/>
          </a:xfrm>
        </p:grpSpPr>
        <p:grpSp>
          <p:nvGrpSpPr>
            <p:cNvPr id="960620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94" name="任意多边形 82"/>
              <p:cNvSpPr/>
              <p:nvPr/>
            </p:nvSpPr>
            <p:spPr>
              <a:xfrm rot="3738964">
                <a:off x="6379732" y="2488771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5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60623" name="任意多边形 83"/>
                <p:cNvPicPr>
                  <a:picLocks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0624" name="Text Box 1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93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grpSp>
        <p:nvGrpSpPr>
          <p:cNvPr id="96" name="组合 95"/>
          <p:cNvGrpSpPr>
            <a:grpSpLocks/>
          </p:cNvGrpSpPr>
          <p:nvPr/>
        </p:nvGrpSpPr>
        <p:grpSpPr bwMode="auto">
          <a:xfrm>
            <a:off x="4095750" y="2278063"/>
            <a:ext cx="552450" cy="554037"/>
            <a:chOff x="1192404" y="608225"/>
            <a:chExt cx="1755828" cy="1759616"/>
          </a:xfrm>
        </p:grpSpPr>
        <p:grpSp>
          <p:nvGrpSpPr>
            <p:cNvPr id="960629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99" name="任意多边形 82"/>
              <p:cNvSpPr/>
              <p:nvPr/>
            </p:nvSpPr>
            <p:spPr>
              <a:xfrm rot="3738964">
                <a:off x="6379727" y="2488776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00" name="任意多边形 83"/>
              <p:cNvGrpSpPr>
                <a:grpSpLocks/>
              </p:cNvGrpSpPr>
              <p:nvPr/>
            </p:nvGrpSpPr>
            <p:grpSpPr bwMode="auto">
              <a:xfrm>
                <a:off x="6393826" y="2490687"/>
                <a:ext cx="2505748" cy="2500354"/>
                <a:chOff x="2950464" y="1987296"/>
                <a:chExt cx="1322832" cy="1322832"/>
              </a:xfrm>
            </p:grpSpPr>
            <p:pic>
              <p:nvPicPr>
                <p:cNvPr id="960632" name="任意多边形 83"/>
                <p:cNvPicPr>
                  <a:picLocks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504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0633" name="Text Box 121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2957338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98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grpSp>
        <p:nvGrpSpPr>
          <p:cNvPr id="101" name="组合 100"/>
          <p:cNvGrpSpPr>
            <a:grpSpLocks/>
          </p:cNvGrpSpPr>
          <p:nvPr/>
        </p:nvGrpSpPr>
        <p:grpSpPr bwMode="auto">
          <a:xfrm>
            <a:off x="7383463" y="2493963"/>
            <a:ext cx="527050" cy="528637"/>
            <a:chOff x="1192404" y="608225"/>
            <a:chExt cx="1755828" cy="1759616"/>
          </a:xfrm>
        </p:grpSpPr>
        <p:grpSp>
          <p:nvGrpSpPr>
            <p:cNvPr id="960638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04" name="任意多边形 82"/>
              <p:cNvSpPr/>
              <p:nvPr/>
            </p:nvSpPr>
            <p:spPr>
              <a:xfrm rot="3738964">
                <a:off x="6379727" y="2488776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05" name="任意多边形 83"/>
              <p:cNvGrpSpPr>
                <a:grpSpLocks/>
              </p:cNvGrpSpPr>
              <p:nvPr/>
            </p:nvGrpSpPr>
            <p:grpSpPr bwMode="auto">
              <a:xfrm>
                <a:off x="6401157" y="2490687"/>
                <a:ext cx="2494201" cy="2500354"/>
                <a:chOff x="4005072" y="1987296"/>
                <a:chExt cx="1316736" cy="1322832"/>
              </a:xfrm>
            </p:grpSpPr>
            <p:pic>
              <p:nvPicPr>
                <p:cNvPr id="960641" name="任意多边形 83"/>
                <p:cNvPicPr>
                  <a:picLocks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05072" y="1987296"/>
                  <a:ext cx="1316736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0642" name="Text Box 130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4008076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03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FD7104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grpSp>
        <p:nvGrpSpPr>
          <p:cNvPr id="116" name="组合 115"/>
          <p:cNvGrpSpPr>
            <a:grpSpLocks/>
          </p:cNvGrpSpPr>
          <p:nvPr/>
        </p:nvGrpSpPr>
        <p:grpSpPr bwMode="auto">
          <a:xfrm>
            <a:off x="7312025" y="1557338"/>
            <a:ext cx="466725" cy="468312"/>
            <a:chOff x="1192404" y="608225"/>
            <a:chExt cx="1755828" cy="1759616"/>
          </a:xfrm>
        </p:grpSpPr>
        <p:grpSp>
          <p:nvGrpSpPr>
            <p:cNvPr id="960647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19" name="任意多边形 82"/>
              <p:cNvSpPr/>
              <p:nvPr/>
            </p:nvSpPr>
            <p:spPr>
              <a:xfrm rot="3738964">
                <a:off x="6379732" y="2488771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20" name="任意多边形 83"/>
              <p:cNvGrpSpPr>
                <a:grpSpLocks/>
              </p:cNvGrpSpPr>
              <p:nvPr/>
            </p:nvGrpSpPr>
            <p:grpSpPr bwMode="auto">
              <a:xfrm>
                <a:off x="6393371" y="2490687"/>
                <a:ext cx="2505748" cy="2500354"/>
                <a:chOff x="7150608" y="1987296"/>
                <a:chExt cx="1322832" cy="1322832"/>
              </a:xfrm>
            </p:grpSpPr>
            <p:pic>
              <p:nvPicPr>
                <p:cNvPr id="960650" name="任意多边形 83"/>
                <p:cNvPicPr>
                  <a:picLocks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50608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0651" name="Text Box 139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7157722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18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grpSp>
        <p:nvGrpSpPr>
          <p:cNvPr id="106" name="组合 105"/>
          <p:cNvGrpSpPr>
            <a:grpSpLocks/>
          </p:cNvGrpSpPr>
          <p:nvPr/>
        </p:nvGrpSpPr>
        <p:grpSpPr bwMode="auto">
          <a:xfrm>
            <a:off x="3927475" y="2997200"/>
            <a:ext cx="466725" cy="468313"/>
            <a:chOff x="1192404" y="608225"/>
            <a:chExt cx="1755828" cy="1759616"/>
          </a:xfrm>
        </p:grpSpPr>
        <p:grpSp>
          <p:nvGrpSpPr>
            <p:cNvPr id="96065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09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10" name="任意多边形 83"/>
              <p:cNvGrpSpPr>
                <a:grpSpLocks/>
              </p:cNvGrpSpPr>
              <p:nvPr/>
            </p:nvGrpSpPr>
            <p:grpSpPr bwMode="auto">
              <a:xfrm>
                <a:off x="6393188" y="2490687"/>
                <a:ext cx="2505748" cy="2500354"/>
                <a:chOff x="5096256" y="1987296"/>
                <a:chExt cx="1322832" cy="1322832"/>
              </a:xfrm>
            </p:grpSpPr>
            <p:pic>
              <p:nvPicPr>
                <p:cNvPr id="960659" name="任意多边形 83"/>
                <p:cNvPicPr>
                  <a:picLocks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96256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0660" name="Text Box 148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510346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08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595859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7860620" y="1855169"/>
            <a:ext cx="461248" cy="46124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3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2" name="组合 50"/>
          <p:cNvGrpSpPr/>
          <p:nvPr/>
        </p:nvGrpSpPr>
        <p:grpSpPr>
          <a:xfrm>
            <a:off x="3755345" y="1628156"/>
            <a:ext cx="461248" cy="46124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4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6" name="组合 50"/>
          <p:cNvGrpSpPr/>
          <p:nvPr/>
        </p:nvGrpSpPr>
        <p:grpSpPr>
          <a:xfrm>
            <a:off x="7532497" y="3277970"/>
            <a:ext cx="365196" cy="36519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8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9" name="组合 50"/>
          <p:cNvGrpSpPr/>
          <p:nvPr/>
        </p:nvGrpSpPr>
        <p:grpSpPr>
          <a:xfrm>
            <a:off x="3300679" y="2138904"/>
            <a:ext cx="405218" cy="40521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2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13" name="组合 50"/>
          <p:cNvGrpSpPr/>
          <p:nvPr/>
        </p:nvGrpSpPr>
        <p:grpSpPr>
          <a:xfrm>
            <a:off x="4669104" y="3358104"/>
            <a:ext cx="405218" cy="40521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5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16" name="组合 50"/>
          <p:cNvGrpSpPr/>
          <p:nvPr/>
        </p:nvGrpSpPr>
        <p:grpSpPr>
          <a:xfrm>
            <a:off x="7007034" y="1045945"/>
            <a:ext cx="365197" cy="36519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111" name="组合 110"/>
          <p:cNvGrpSpPr>
            <a:grpSpLocks/>
          </p:cNvGrpSpPr>
          <p:nvPr/>
        </p:nvGrpSpPr>
        <p:grpSpPr bwMode="auto">
          <a:xfrm>
            <a:off x="6808788" y="2997200"/>
            <a:ext cx="466725" cy="468313"/>
            <a:chOff x="1192404" y="608225"/>
            <a:chExt cx="1755828" cy="1759616"/>
          </a:xfrm>
        </p:grpSpPr>
        <p:grpSp>
          <p:nvGrpSpPr>
            <p:cNvPr id="960671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14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15" name="任意多边形 83"/>
              <p:cNvGrpSpPr>
                <a:grpSpLocks/>
              </p:cNvGrpSpPr>
              <p:nvPr/>
            </p:nvGrpSpPr>
            <p:grpSpPr bwMode="auto">
              <a:xfrm>
                <a:off x="6400992" y="2490687"/>
                <a:ext cx="2494201" cy="2500354"/>
                <a:chOff x="6114288" y="1987296"/>
                <a:chExt cx="1316736" cy="1322832"/>
              </a:xfrm>
            </p:grpSpPr>
            <p:pic>
              <p:nvPicPr>
                <p:cNvPr id="960674" name="任意多边形 83"/>
                <p:cNvPicPr>
                  <a:picLocks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14288" y="1987296"/>
                  <a:ext cx="1316736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0675" name="Text Box 163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6117379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13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960679" name="文本框 33"/>
          <p:cNvSpPr txBox="1">
            <a:spLocks noChangeArrowheads="1"/>
          </p:cNvSpPr>
          <p:nvPr/>
        </p:nvSpPr>
        <p:spPr bwMode="auto">
          <a:xfrm>
            <a:off x="4179888" y="3789363"/>
            <a:ext cx="357663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5" rIns="91431" bIns="45715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5400">
                <a:latin typeface="Impact" pitchFamily="34" charset="0"/>
                <a:ea typeface="方正大黑简体" pitchFamily="65" charset="-122"/>
              </a:rPr>
              <a:t>第一部分</a:t>
            </a:r>
          </a:p>
        </p:txBody>
      </p:sp>
      <p:grpSp>
        <p:nvGrpSpPr>
          <p:cNvPr id="960680" name="Group 168"/>
          <p:cNvGrpSpPr>
            <a:grpSpLocks/>
          </p:cNvGrpSpPr>
          <p:nvPr/>
        </p:nvGrpSpPr>
        <p:grpSpPr bwMode="auto">
          <a:xfrm>
            <a:off x="3673475" y="4724400"/>
            <a:ext cx="4586288" cy="576263"/>
            <a:chOff x="4522" y="2750"/>
            <a:chExt cx="4861" cy="552"/>
          </a:xfrm>
        </p:grpSpPr>
        <p:sp>
          <p:nvSpPr>
            <p:cNvPr id="5" name="圆角矩形 4"/>
            <p:cNvSpPr>
              <a:spLocks noChangeArrowheads="1"/>
            </p:cNvSpPr>
            <p:nvPr/>
          </p:nvSpPr>
          <p:spPr bwMode="auto">
            <a:xfrm>
              <a:off x="4522" y="2750"/>
              <a:ext cx="4861" cy="55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AFAFA"/>
                </a:gs>
                <a:gs pos="74001">
                  <a:srgbClr val="D7D7D7"/>
                </a:gs>
                <a:gs pos="83000">
                  <a:srgbClr val="D7D7D7"/>
                </a:gs>
                <a:gs pos="100000">
                  <a:srgbClr val="E4E4E4"/>
                </a:gs>
              </a:gsLst>
              <a:lin ang="5400000" scaled="1"/>
            </a:gradFill>
            <a:ln w="12700" algn="ctr">
              <a:solidFill>
                <a:srgbClr val="7F7F7F"/>
              </a:solidFill>
              <a:miter lim="800000"/>
              <a:headEnd/>
              <a:tailEnd/>
            </a:ln>
          </p:spPr>
          <p:txBody>
            <a:bodyPr lIns="91477" tIns="45738" rIns="91477" bIns="45738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4522" y="2750"/>
              <a:ext cx="4849" cy="297"/>
            </a:xfrm>
            <a:custGeom>
              <a:avLst/>
              <a:gdLst>
                <a:gd name="connsiteX0" fmla="*/ 368300 w 6483350"/>
                <a:gd name="connsiteY0" fmla="*/ 0 h 396875"/>
                <a:gd name="connsiteX1" fmla="*/ 6115050 w 6483350"/>
                <a:gd name="connsiteY1" fmla="*/ 0 h 396875"/>
                <a:gd name="connsiteX2" fmla="*/ 6483350 w 6483350"/>
                <a:gd name="connsiteY2" fmla="*/ 368300 h 396875"/>
                <a:gd name="connsiteX3" fmla="*/ 6477581 w 6483350"/>
                <a:gd name="connsiteY3" fmla="*/ 396875 h 396875"/>
                <a:gd name="connsiteX4" fmla="*/ 5769 w 6483350"/>
                <a:gd name="connsiteY4" fmla="*/ 396875 h 396875"/>
                <a:gd name="connsiteX5" fmla="*/ 0 w 6483350"/>
                <a:gd name="connsiteY5" fmla="*/ 368300 h 396875"/>
                <a:gd name="connsiteX6" fmla="*/ 368300 w 6483350"/>
                <a:gd name="connsiteY6" fmla="*/ 0 h 3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83350" h="396875">
                  <a:moveTo>
                    <a:pt x="368300" y="0"/>
                  </a:moveTo>
                  <a:lnTo>
                    <a:pt x="6115050" y="0"/>
                  </a:lnTo>
                  <a:cubicBezTo>
                    <a:pt x="6318456" y="0"/>
                    <a:pt x="6483350" y="164894"/>
                    <a:pt x="6483350" y="368300"/>
                  </a:cubicBezTo>
                  <a:lnTo>
                    <a:pt x="6477581" y="396875"/>
                  </a:lnTo>
                  <a:lnTo>
                    <a:pt x="5769" y="396875"/>
                  </a:lnTo>
                  <a:lnTo>
                    <a:pt x="0" y="368300"/>
                  </a:lnTo>
                  <a:cubicBezTo>
                    <a:pt x="0" y="164894"/>
                    <a:pt x="164894" y="0"/>
                    <a:pt x="368300" y="0"/>
                  </a:cubicBezTo>
                  <a:close/>
                </a:path>
              </a:pathLst>
            </a:cu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/>
            </a:p>
          </p:txBody>
        </p:sp>
      </p:grpSp>
      <p:sp>
        <p:nvSpPr>
          <p:cNvPr id="960683" name="圆角矩形 606"/>
          <p:cNvSpPr>
            <a:spLocks noChangeArrowheads="1"/>
          </p:cNvSpPr>
          <p:nvPr/>
        </p:nvSpPr>
        <p:spPr bwMode="auto">
          <a:xfrm>
            <a:off x="3578225" y="4662488"/>
            <a:ext cx="4537075" cy="7112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77" tIns="45738" rIns="91477" bIns="45738" anchor="ctr"/>
          <a:lstStyle/>
          <a:p>
            <a:pPr algn="ctr"/>
            <a:r>
              <a:rPr lang="zh-CN" altLang="en-US" sz="3200" kern="0" dirty="0"/>
              <a:t>类库</a:t>
            </a:r>
            <a:endParaRPr lang="zh-CN" altLang="zh-CN" sz="32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60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60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60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60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606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60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60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9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8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9606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9606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9606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5155"/>
                            </p:stCondLst>
                            <p:childTnLst>
                              <p:par>
                                <p:cTn id="97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9606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0" fill="hold"/>
                                        <p:tgtEl>
                                          <p:spTgt spid="9606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0" fill="hold"/>
                                        <p:tgtEl>
                                          <p:spTgt spid="960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0" fill="hold"/>
                                        <p:tgtEl>
                                          <p:spTgt spid="960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7155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3000"/>
                                        <p:tgtEl>
                                          <p:spTgt spid="960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0613" grpId="0"/>
      <p:bldP spid="960679" grpId="0"/>
      <p:bldP spid="96068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851" name="矩形 1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30" y="-26590"/>
            <a:ext cx="6435649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1" name="组合 90"/>
          <p:cNvGrpSpPr>
            <a:grpSpLocks/>
          </p:cNvGrpSpPr>
          <p:nvPr/>
        </p:nvGrpSpPr>
        <p:grpSpPr bwMode="auto">
          <a:xfrm>
            <a:off x="122511" y="71835"/>
            <a:ext cx="466725" cy="468313"/>
            <a:chOff x="1192404" y="608225"/>
            <a:chExt cx="1755828" cy="1759616"/>
          </a:xfrm>
        </p:grpSpPr>
        <p:grpSp>
          <p:nvGrpSpPr>
            <p:cNvPr id="97485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94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5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74859" name="任意多边形 83"/>
                <p:cNvPicPr>
                  <a:picLocks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74860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93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3" name="TextBox 64"/>
          <p:cNvSpPr txBox="1">
            <a:spLocks noChangeArrowheads="1"/>
          </p:cNvSpPr>
          <p:nvPr/>
        </p:nvSpPr>
        <p:spPr bwMode="auto">
          <a:xfrm>
            <a:off x="626567" y="45418"/>
            <a:ext cx="6192688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7.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小结</a:t>
            </a:r>
            <a:endParaRPr lang="zh-CN" altLang="en-US" sz="3000" dirty="0">
              <a:solidFill>
                <a:schemeClr val="bg1"/>
              </a:solidFill>
              <a:latin typeface="Rockwell" pitchFamily="18" charset="0"/>
              <a:ea typeface="微软雅黑" pitchFamily="34" charset="-122"/>
            </a:endParaRPr>
          </a:p>
        </p:txBody>
      </p:sp>
      <p:grpSp>
        <p:nvGrpSpPr>
          <p:cNvPr id="27" name="组合 26"/>
          <p:cNvGrpSpPr>
            <a:grpSpLocks/>
          </p:cNvGrpSpPr>
          <p:nvPr/>
        </p:nvGrpSpPr>
        <p:grpSpPr bwMode="auto">
          <a:xfrm>
            <a:off x="10061749" y="-26590"/>
            <a:ext cx="2108200" cy="609600"/>
            <a:chOff x="755298" y="2917165"/>
            <a:chExt cx="1584454" cy="447077"/>
          </a:xfrm>
        </p:grpSpPr>
        <p:sp>
          <p:nvSpPr>
            <p:cNvPr id="974891" name="Freeform 60"/>
            <p:cNvSpPr>
              <a:spLocks/>
            </p:cNvSpPr>
            <p:nvPr/>
          </p:nvSpPr>
          <p:spPr bwMode="auto">
            <a:xfrm>
              <a:off x="755298" y="2917165"/>
              <a:ext cx="416207" cy="447076"/>
            </a:xfrm>
            <a:custGeom>
              <a:avLst/>
              <a:gdLst>
                <a:gd name="T0" fmla="*/ 395254 w 437"/>
                <a:gd name="T1" fmla="*/ 346246 h 470"/>
                <a:gd name="T2" fmla="*/ 369538 w 437"/>
                <a:gd name="T3" fmla="*/ 318661 h 470"/>
                <a:gd name="T4" fmla="*/ 292393 w 437"/>
                <a:gd name="T5" fmla="*/ 276807 h 470"/>
                <a:gd name="T6" fmla="*/ 260010 w 437"/>
                <a:gd name="T7" fmla="*/ 244465 h 470"/>
                <a:gd name="T8" fmla="*/ 249534 w 437"/>
                <a:gd name="T9" fmla="*/ 228294 h 470"/>
                <a:gd name="T10" fmla="*/ 274297 w 437"/>
                <a:gd name="T11" fmla="*/ 189294 h 470"/>
                <a:gd name="T12" fmla="*/ 280011 w 437"/>
                <a:gd name="T13" fmla="*/ 175977 h 470"/>
                <a:gd name="T14" fmla="*/ 283821 w 437"/>
                <a:gd name="T15" fmla="*/ 139830 h 470"/>
                <a:gd name="T16" fmla="*/ 271439 w 437"/>
                <a:gd name="T17" fmla="*/ 54220 h 470"/>
                <a:gd name="T18" fmla="*/ 266677 w 437"/>
                <a:gd name="T19" fmla="*/ 49464 h 470"/>
                <a:gd name="T20" fmla="*/ 249534 w 437"/>
                <a:gd name="T21" fmla="*/ 35195 h 470"/>
                <a:gd name="T22" fmla="*/ 147625 w 437"/>
                <a:gd name="T23" fmla="*/ 47561 h 470"/>
                <a:gd name="T24" fmla="*/ 133339 w 437"/>
                <a:gd name="T25" fmla="*/ 133172 h 470"/>
                <a:gd name="T26" fmla="*/ 135243 w 437"/>
                <a:gd name="T27" fmla="*/ 170269 h 470"/>
                <a:gd name="T28" fmla="*/ 142863 w 437"/>
                <a:gd name="T29" fmla="*/ 185489 h 470"/>
                <a:gd name="T30" fmla="*/ 145720 w 437"/>
                <a:gd name="T31" fmla="*/ 192148 h 470"/>
                <a:gd name="T32" fmla="*/ 147625 w 437"/>
                <a:gd name="T33" fmla="*/ 191196 h 470"/>
                <a:gd name="T34" fmla="*/ 169531 w 437"/>
                <a:gd name="T35" fmla="*/ 227343 h 470"/>
                <a:gd name="T36" fmla="*/ 151435 w 437"/>
                <a:gd name="T37" fmla="*/ 243514 h 470"/>
                <a:gd name="T38" fmla="*/ 122862 w 437"/>
                <a:gd name="T39" fmla="*/ 276807 h 470"/>
                <a:gd name="T40" fmla="*/ 45716 w 437"/>
                <a:gd name="T41" fmla="*/ 318661 h 470"/>
                <a:gd name="T42" fmla="*/ 20001 w 437"/>
                <a:gd name="T43" fmla="*/ 346246 h 470"/>
                <a:gd name="T44" fmla="*/ 0 w 437"/>
                <a:gd name="T45" fmla="*/ 429003 h 470"/>
                <a:gd name="T46" fmla="*/ 0 w 437"/>
                <a:gd name="T47" fmla="*/ 447076 h 470"/>
                <a:gd name="T48" fmla="*/ 416207 w 437"/>
                <a:gd name="T49" fmla="*/ 447076 h 470"/>
                <a:gd name="T50" fmla="*/ 416207 w 437"/>
                <a:gd name="T51" fmla="*/ 429003 h 470"/>
                <a:gd name="T52" fmla="*/ 395254 w 437"/>
                <a:gd name="T53" fmla="*/ 346246 h 47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37"/>
                <a:gd name="T82" fmla="*/ 0 h 470"/>
                <a:gd name="T83" fmla="*/ 437 w 437"/>
                <a:gd name="T84" fmla="*/ 470 h 47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37" h="470">
                  <a:moveTo>
                    <a:pt x="415" y="364"/>
                  </a:moveTo>
                  <a:cubicBezTo>
                    <a:pt x="415" y="364"/>
                    <a:pt x="422" y="351"/>
                    <a:pt x="388" y="335"/>
                  </a:cubicBezTo>
                  <a:cubicBezTo>
                    <a:pt x="307" y="291"/>
                    <a:pt x="307" y="291"/>
                    <a:pt x="307" y="291"/>
                  </a:cubicBezTo>
                  <a:cubicBezTo>
                    <a:pt x="273" y="257"/>
                    <a:pt x="273" y="257"/>
                    <a:pt x="273" y="257"/>
                  </a:cubicBezTo>
                  <a:cubicBezTo>
                    <a:pt x="256" y="248"/>
                    <a:pt x="246" y="251"/>
                    <a:pt x="262" y="240"/>
                  </a:cubicBezTo>
                  <a:cubicBezTo>
                    <a:pt x="274" y="230"/>
                    <a:pt x="282" y="216"/>
                    <a:pt x="288" y="199"/>
                  </a:cubicBezTo>
                  <a:cubicBezTo>
                    <a:pt x="289" y="198"/>
                    <a:pt x="292" y="194"/>
                    <a:pt x="294" y="185"/>
                  </a:cubicBezTo>
                  <a:cubicBezTo>
                    <a:pt x="294" y="185"/>
                    <a:pt x="325" y="148"/>
                    <a:pt x="298" y="147"/>
                  </a:cubicBezTo>
                  <a:cubicBezTo>
                    <a:pt x="298" y="147"/>
                    <a:pt x="326" y="96"/>
                    <a:pt x="285" y="57"/>
                  </a:cubicBezTo>
                  <a:cubicBezTo>
                    <a:pt x="285" y="57"/>
                    <a:pt x="283" y="55"/>
                    <a:pt x="280" y="52"/>
                  </a:cubicBezTo>
                  <a:cubicBezTo>
                    <a:pt x="271" y="42"/>
                    <a:pt x="262" y="37"/>
                    <a:pt x="262" y="37"/>
                  </a:cubicBezTo>
                  <a:cubicBezTo>
                    <a:pt x="203" y="0"/>
                    <a:pt x="155" y="50"/>
                    <a:pt x="155" y="50"/>
                  </a:cubicBezTo>
                  <a:cubicBezTo>
                    <a:pt x="113" y="88"/>
                    <a:pt x="140" y="140"/>
                    <a:pt x="140" y="140"/>
                  </a:cubicBezTo>
                  <a:cubicBezTo>
                    <a:pt x="112" y="140"/>
                    <a:pt x="142" y="179"/>
                    <a:pt x="142" y="179"/>
                  </a:cubicBezTo>
                  <a:cubicBezTo>
                    <a:pt x="146" y="197"/>
                    <a:pt x="150" y="195"/>
                    <a:pt x="150" y="195"/>
                  </a:cubicBezTo>
                  <a:cubicBezTo>
                    <a:pt x="152" y="195"/>
                    <a:pt x="152" y="198"/>
                    <a:pt x="153" y="202"/>
                  </a:cubicBezTo>
                  <a:cubicBezTo>
                    <a:pt x="154" y="201"/>
                    <a:pt x="154" y="201"/>
                    <a:pt x="155" y="201"/>
                  </a:cubicBezTo>
                  <a:cubicBezTo>
                    <a:pt x="160" y="216"/>
                    <a:pt x="168" y="229"/>
                    <a:pt x="178" y="239"/>
                  </a:cubicBezTo>
                  <a:cubicBezTo>
                    <a:pt x="187" y="251"/>
                    <a:pt x="163" y="251"/>
                    <a:pt x="159" y="256"/>
                  </a:cubicBezTo>
                  <a:cubicBezTo>
                    <a:pt x="157" y="259"/>
                    <a:pt x="129" y="291"/>
                    <a:pt x="129" y="291"/>
                  </a:cubicBezTo>
                  <a:cubicBezTo>
                    <a:pt x="48" y="335"/>
                    <a:pt x="48" y="335"/>
                    <a:pt x="48" y="335"/>
                  </a:cubicBezTo>
                  <a:cubicBezTo>
                    <a:pt x="15" y="351"/>
                    <a:pt x="21" y="364"/>
                    <a:pt x="21" y="364"/>
                  </a:cubicBezTo>
                  <a:cubicBezTo>
                    <a:pt x="0" y="451"/>
                    <a:pt x="0" y="451"/>
                    <a:pt x="0" y="451"/>
                  </a:cubicBezTo>
                  <a:cubicBezTo>
                    <a:pt x="0" y="470"/>
                    <a:pt x="0" y="470"/>
                    <a:pt x="0" y="470"/>
                  </a:cubicBezTo>
                  <a:cubicBezTo>
                    <a:pt x="437" y="470"/>
                    <a:pt x="437" y="470"/>
                    <a:pt x="437" y="470"/>
                  </a:cubicBezTo>
                  <a:cubicBezTo>
                    <a:pt x="437" y="451"/>
                    <a:pt x="437" y="451"/>
                    <a:pt x="437" y="451"/>
                  </a:cubicBezTo>
                  <a:lnTo>
                    <a:pt x="415" y="364"/>
                  </a:lnTo>
                  <a:close/>
                </a:path>
              </a:pathLst>
            </a:custGeom>
            <a:solidFill>
              <a:srgbClr val="A23C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zh-CN" altLang="en-US"/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1256405" y="3037084"/>
              <a:ext cx="1083347" cy="327158"/>
            </a:xfrm>
            <a:prstGeom prst="roundRect">
              <a:avLst>
                <a:gd name="adj" fmla="val 9938"/>
              </a:avLst>
            </a:prstGeom>
            <a:solidFill>
              <a:srgbClr val="A23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1228725"/>
              <a:r>
                <a:rPr lang="zh-CN" altLang="en-US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Arial Unicode MS" pitchFamily="34" charset="-122"/>
                </a:rPr>
                <a:t>简要说明</a:t>
              </a:r>
            </a:p>
          </p:txBody>
        </p:sp>
        <p:sp>
          <p:nvSpPr>
            <p:cNvPr id="974893" name="等腰三角形 29"/>
            <p:cNvSpPr>
              <a:spLocks noChangeArrowheads="1"/>
            </p:cNvSpPr>
            <p:nvPr/>
          </p:nvSpPr>
          <p:spPr bwMode="auto">
            <a:xfrm rot="-5400000">
              <a:off x="1200093" y="3087287"/>
              <a:ext cx="55973" cy="113148"/>
            </a:xfrm>
            <a:prstGeom prst="triangle">
              <a:avLst>
                <a:gd name="adj" fmla="val 50000"/>
              </a:avLst>
            </a:prstGeom>
            <a:solidFill>
              <a:srgbClr val="A23C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0" tIns="0" rIns="0" bIns="0" anchor="ctr"/>
            <a:lstStyle/>
            <a:p>
              <a:pPr algn="ctr" defTabSz="1228725"/>
              <a:endParaRPr lang="zh-CN" altLang="en-US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endParaRPr>
            </a:p>
          </p:txBody>
        </p:sp>
      </p:grpSp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125777" y="1053530"/>
            <a:ext cx="11878054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ts val="0"/>
              </a:spcBef>
            </a:pPr>
            <a:r>
              <a:rPr lang="en-US" altLang="zh-CN" sz="2800" dirty="0"/>
              <a:t>    </a:t>
            </a:r>
            <a:r>
              <a:rPr lang="zh-CN" altLang="en-US" sz="2800" dirty="0"/>
              <a:t>一、名字空间解决了</a:t>
            </a:r>
            <a:r>
              <a:rPr lang="en-US" altLang="zh-CN" sz="2800" dirty="0"/>
              <a:t>C++</a:t>
            </a:r>
            <a:r>
              <a:rPr lang="zh-CN" altLang="en-US" sz="2800" dirty="0"/>
              <a:t>的</a:t>
            </a:r>
            <a:r>
              <a:rPr lang="zh-CN" altLang="en-US" sz="2800" dirty="0">
                <a:solidFill>
                  <a:srgbClr val="FF0066"/>
                </a:solidFill>
              </a:rPr>
              <a:t>名字冲突问题；</a:t>
            </a: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</a:pPr>
            <a:r>
              <a:rPr lang="zh-CN" altLang="en-US" sz="2800" dirty="0"/>
              <a:t>    二、注意名字空间</a:t>
            </a:r>
            <a:r>
              <a:rPr lang="en-US" altLang="zh-CN" sz="2800" dirty="0"/>
              <a:t>namespace</a:t>
            </a:r>
            <a:r>
              <a:rPr lang="zh-CN" altLang="en-US" sz="2800" dirty="0"/>
              <a:t>的书写格式，和类</a:t>
            </a:r>
            <a:r>
              <a:rPr lang="en-US" altLang="zh-CN" sz="2800" dirty="0"/>
              <a:t>class</a:t>
            </a:r>
            <a:r>
              <a:rPr lang="zh-CN" altLang="en-US" sz="2800" dirty="0"/>
              <a:t>相似或相同；</a:t>
            </a: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</a:pPr>
            <a:r>
              <a:rPr lang="zh-CN" altLang="en-US" sz="2800" dirty="0"/>
              <a:t>    三、名字空间名必需是唯一的，否则必需在它们的外面再套上一层名字空间，亦即名字空间可以和类一样的</a:t>
            </a:r>
            <a:r>
              <a:rPr lang="zh-CN" altLang="en-US" sz="2800" dirty="0">
                <a:solidFill>
                  <a:schemeClr val="bg2"/>
                </a:solidFill>
              </a:rPr>
              <a:t>嵌套使用</a:t>
            </a:r>
            <a:r>
              <a:rPr lang="zh-CN" altLang="en-US" sz="2800" dirty="0"/>
              <a:t>；</a:t>
            </a: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</a:pPr>
            <a:r>
              <a:rPr lang="zh-CN" altLang="en-US" sz="2800" dirty="0"/>
              <a:t>    四、同名类在声明实例时必需加上名字空间作用域符“</a:t>
            </a:r>
            <a:r>
              <a:rPr lang="zh-CN" altLang="en-US" sz="2800" dirty="0">
                <a:solidFill>
                  <a:schemeClr val="bg2"/>
                </a:solidFill>
              </a:rPr>
              <a:t>名字空间名</a:t>
            </a:r>
            <a:r>
              <a:rPr lang="en-US" altLang="zh-CN" sz="2800" dirty="0">
                <a:solidFill>
                  <a:schemeClr val="bg2"/>
                </a:solidFill>
              </a:rPr>
              <a:t>::</a:t>
            </a:r>
            <a:r>
              <a:rPr lang="zh-CN" altLang="en-US" sz="2800" dirty="0">
                <a:solidFill>
                  <a:schemeClr val="bg2"/>
                </a:solidFill>
              </a:rPr>
              <a:t>类名</a:t>
            </a:r>
            <a:r>
              <a:rPr lang="zh-CN" altLang="en-US" sz="2800" dirty="0"/>
              <a:t>”；</a:t>
            </a: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</a:pPr>
            <a:r>
              <a:rPr lang="zh-CN" altLang="en-US" sz="2800" dirty="0"/>
              <a:t>    五、不一定只有类才可加上名字空间的外套，其它如，局部变量、函数等都可加上名字空间外套；</a:t>
            </a:r>
          </a:p>
        </p:txBody>
      </p:sp>
    </p:spTree>
    <p:extLst>
      <p:ext uri="{BB962C8B-B14F-4D97-AF65-F5344CB8AC3E}">
        <p14:creationId xmlns:p14="http://schemas.microsoft.com/office/powerpoint/2010/main" val="1839920170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8776" name="Picture 72" descr="未标题-8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688" y="620713"/>
            <a:ext cx="4176712" cy="359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8708" name="文本框 45"/>
          <p:cNvSpPr txBox="1">
            <a:spLocks noChangeArrowheads="1"/>
          </p:cNvSpPr>
          <p:nvPr/>
        </p:nvSpPr>
        <p:spPr bwMode="auto">
          <a:xfrm>
            <a:off x="3028950" y="4989513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117" tIns="46058" rIns="92117" bIns="46058">
            <a:spAutoFit/>
          </a:bodyPr>
          <a:lstStyle>
            <a:lvl1pPr defTabSz="1228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998538" indent="-384175" defTabSz="1228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535113" indent="-306388" defTabSz="1228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2149475" indent="-306388" defTabSz="1228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763838" indent="-307975" defTabSz="1228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3221038" indent="-307975" defTabSz="1228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3678238" indent="-307975" defTabSz="1228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4135438" indent="-307975" defTabSz="1228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4592638" indent="-307975" defTabSz="1228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FEB54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68709" name="矩形 134"/>
          <p:cNvSpPr>
            <a:spLocks noChangeArrowheads="1"/>
          </p:cNvSpPr>
          <p:nvPr/>
        </p:nvSpPr>
        <p:spPr bwMode="auto">
          <a:xfrm>
            <a:off x="5019675" y="1125538"/>
            <a:ext cx="1912938" cy="2051050"/>
          </a:xfrm>
          <a:prstGeom prst="rect">
            <a:avLst/>
          </a:prstGeom>
          <a:noFill/>
          <a:ln>
            <a:noFill/>
          </a:ln>
          <a:effectLst>
            <a:outerShdw dist="508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92" tIns="34295" rIns="68592" bIns="34295">
            <a:spAutoFit/>
          </a:bodyPr>
          <a:lstStyle/>
          <a:p>
            <a:pPr algn="ctr" defTabSz="685800"/>
            <a:r>
              <a:rPr lang="en-US" altLang="zh-CN" sz="13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方正兰亭细黑_GBK"/>
                <a:sym typeface="微软雅黑" pitchFamily="34" charset="-122"/>
              </a:rPr>
              <a:t>3</a:t>
            </a:r>
          </a:p>
        </p:txBody>
      </p:sp>
      <p:grpSp>
        <p:nvGrpSpPr>
          <p:cNvPr id="91" name="组合 90"/>
          <p:cNvGrpSpPr>
            <a:grpSpLocks/>
          </p:cNvGrpSpPr>
          <p:nvPr/>
        </p:nvGrpSpPr>
        <p:grpSpPr bwMode="auto">
          <a:xfrm>
            <a:off x="4216400" y="944563"/>
            <a:ext cx="466725" cy="468312"/>
            <a:chOff x="1192404" y="608225"/>
            <a:chExt cx="1755828" cy="1759616"/>
          </a:xfrm>
        </p:grpSpPr>
        <p:grpSp>
          <p:nvGrpSpPr>
            <p:cNvPr id="968711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94" name="任意多边形 82"/>
              <p:cNvSpPr/>
              <p:nvPr/>
            </p:nvSpPr>
            <p:spPr>
              <a:xfrm rot="3738964">
                <a:off x="6379732" y="2488771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5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68714" name="任意多边形 83"/>
                <p:cNvPicPr>
                  <a:picLocks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8715" name="Text Box 11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93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grpSp>
        <p:nvGrpSpPr>
          <p:cNvPr id="96" name="组合 95"/>
          <p:cNvGrpSpPr>
            <a:grpSpLocks/>
          </p:cNvGrpSpPr>
          <p:nvPr/>
        </p:nvGrpSpPr>
        <p:grpSpPr bwMode="auto">
          <a:xfrm>
            <a:off x="4095750" y="2278063"/>
            <a:ext cx="552450" cy="554037"/>
            <a:chOff x="1192404" y="608225"/>
            <a:chExt cx="1755828" cy="1759616"/>
          </a:xfrm>
        </p:grpSpPr>
        <p:grpSp>
          <p:nvGrpSpPr>
            <p:cNvPr id="968720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99" name="任意多边形 82"/>
              <p:cNvSpPr/>
              <p:nvPr/>
            </p:nvSpPr>
            <p:spPr>
              <a:xfrm rot="3738964">
                <a:off x="6379727" y="2488776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00" name="任意多边形 83"/>
              <p:cNvGrpSpPr>
                <a:grpSpLocks/>
              </p:cNvGrpSpPr>
              <p:nvPr/>
            </p:nvGrpSpPr>
            <p:grpSpPr bwMode="auto">
              <a:xfrm>
                <a:off x="6393826" y="2490687"/>
                <a:ext cx="2505748" cy="2500354"/>
                <a:chOff x="2950464" y="1987296"/>
                <a:chExt cx="1322832" cy="1322832"/>
              </a:xfrm>
            </p:grpSpPr>
            <p:pic>
              <p:nvPicPr>
                <p:cNvPr id="968723" name="任意多边形 83"/>
                <p:cNvPicPr>
                  <a:picLocks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504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8724" name="Text Box 20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2957338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98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grpSp>
        <p:nvGrpSpPr>
          <p:cNvPr id="101" name="组合 100"/>
          <p:cNvGrpSpPr>
            <a:grpSpLocks/>
          </p:cNvGrpSpPr>
          <p:nvPr/>
        </p:nvGrpSpPr>
        <p:grpSpPr bwMode="auto">
          <a:xfrm>
            <a:off x="7383463" y="2493963"/>
            <a:ext cx="527050" cy="528637"/>
            <a:chOff x="1192404" y="608225"/>
            <a:chExt cx="1755828" cy="1759616"/>
          </a:xfrm>
        </p:grpSpPr>
        <p:grpSp>
          <p:nvGrpSpPr>
            <p:cNvPr id="968729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04" name="任意多边形 82"/>
              <p:cNvSpPr/>
              <p:nvPr/>
            </p:nvSpPr>
            <p:spPr>
              <a:xfrm rot="3738964">
                <a:off x="6379727" y="2488776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05" name="任意多边形 83"/>
              <p:cNvGrpSpPr>
                <a:grpSpLocks/>
              </p:cNvGrpSpPr>
              <p:nvPr/>
            </p:nvGrpSpPr>
            <p:grpSpPr bwMode="auto">
              <a:xfrm>
                <a:off x="6401157" y="2490687"/>
                <a:ext cx="2494201" cy="2500354"/>
                <a:chOff x="4005072" y="1987296"/>
                <a:chExt cx="1316736" cy="1322832"/>
              </a:xfrm>
            </p:grpSpPr>
            <p:pic>
              <p:nvPicPr>
                <p:cNvPr id="968732" name="任意多边形 83"/>
                <p:cNvPicPr>
                  <a:picLocks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05072" y="1987296"/>
                  <a:ext cx="1316736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8733" name="Text Box 29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4008076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03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FD7104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grpSp>
        <p:nvGrpSpPr>
          <p:cNvPr id="116" name="组合 115"/>
          <p:cNvGrpSpPr>
            <a:grpSpLocks/>
          </p:cNvGrpSpPr>
          <p:nvPr/>
        </p:nvGrpSpPr>
        <p:grpSpPr bwMode="auto">
          <a:xfrm>
            <a:off x="7312025" y="1557338"/>
            <a:ext cx="466725" cy="468312"/>
            <a:chOff x="1192404" y="608225"/>
            <a:chExt cx="1755828" cy="1759616"/>
          </a:xfrm>
        </p:grpSpPr>
        <p:grpSp>
          <p:nvGrpSpPr>
            <p:cNvPr id="968738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19" name="任意多边形 82"/>
              <p:cNvSpPr/>
              <p:nvPr/>
            </p:nvSpPr>
            <p:spPr>
              <a:xfrm rot="3738964">
                <a:off x="6379732" y="2488771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20" name="任意多边形 83"/>
              <p:cNvGrpSpPr>
                <a:grpSpLocks/>
              </p:cNvGrpSpPr>
              <p:nvPr/>
            </p:nvGrpSpPr>
            <p:grpSpPr bwMode="auto">
              <a:xfrm>
                <a:off x="6393371" y="2490687"/>
                <a:ext cx="2505748" cy="2500354"/>
                <a:chOff x="7150608" y="1987296"/>
                <a:chExt cx="1322832" cy="1322832"/>
              </a:xfrm>
            </p:grpSpPr>
            <p:pic>
              <p:nvPicPr>
                <p:cNvPr id="968741" name="任意多边形 83"/>
                <p:cNvPicPr>
                  <a:picLocks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50608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8742" name="Text Box 38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7157722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18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grpSp>
        <p:nvGrpSpPr>
          <p:cNvPr id="106" name="组合 105"/>
          <p:cNvGrpSpPr>
            <a:grpSpLocks/>
          </p:cNvGrpSpPr>
          <p:nvPr/>
        </p:nvGrpSpPr>
        <p:grpSpPr bwMode="auto">
          <a:xfrm>
            <a:off x="3927475" y="2997200"/>
            <a:ext cx="466725" cy="468313"/>
            <a:chOff x="1192404" y="608225"/>
            <a:chExt cx="1755828" cy="1759616"/>
          </a:xfrm>
        </p:grpSpPr>
        <p:grpSp>
          <p:nvGrpSpPr>
            <p:cNvPr id="968747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09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10" name="任意多边形 83"/>
              <p:cNvGrpSpPr>
                <a:grpSpLocks/>
              </p:cNvGrpSpPr>
              <p:nvPr/>
            </p:nvGrpSpPr>
            <p:grpSpPr bwMode="auto">
              <a:xfrm>
                <a:off x="6393188" y="2490687"/>
                <a:ext cx="2505748" cy="2500354"/>
                <a:chOff x="5096256" y="1987296"/>
                <a:chExt cx="1322832" cy="1322832"/>
              </a:xfrm>
            </p:grpSpPr>
            <p:pic>
              <p:nvPicPr>
                <p:cNvPr id="968750" name="任意多边形 83"/>
                <p:cNvPicPr>
                  <a:picLocks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96256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8751" name="Text Box 47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510346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08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595859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7860620" y="1855169"/>
            <a:ext cx="461248" cy="46124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3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2" name="组合 50"/>
          <p:cNvGrpSpPr/>
          <p:nvPr/>
        </p:nvGrpSpPr>
        <p:grpSpPr>
          <a:xfrm>
            <a:off x="3755345" y="1628156"/>
            <a:ext cx="461248" cy="46124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4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6" name="组合 50"/>
          <p:cNvGrpSpPr/>
          <p:nvPr/>
        </p:nvGrpSpPr>
        <p:grpSpPr>
          <a:xfrm>
            <a:off x="7532497" y="3277970"/>
            <a:ext cx="365196" cy="36519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8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9" name="组合 50"/>
          <p:cNvGrpSpPr/>
          <p:nvPr/>
        </p:nvGrpSpPr>
        <p:grpSpPr>
          <a:xfrm>
            <a:off x="3300679" y="2138904"/>
            <a:ext cx="405218" cy="40521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2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13" name="组合 50"/>
          <p:cNvGrpSpPr/>
          <p:nvPr/>
        </p:nvGrpSpPr>
        <p:grpSpPr>
          <a:xfrm>
            <a:off x="4669104" y="3358104"/>
            <a:ext cx="405218" cy="40521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5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16" name="组合 50"/>
          <p:cNvGrpSpPr/>
          <p:nvPr/>
        </p:nvGrpSpPr>
        <p:grpSpPr>
          <a:xfrm>
            <a:off x="7007034" y="1045945"/>
            <a:ext cx="365197" cy="36519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111" name="组合 110"/>
          <p:cNvGrpSpPr>
            <a:grpSpLocks/>
          </p:cNvGrpSpPr>
          <p:nvPr/>
        </p:nvGrpSpPr>
        <p:grpSpPr bwMode="auto">
          <a:xfrm>
            <a:off x="6808788" y="2997200"/>
            <a:ext cx="466725" cy="468313"/>
            <a:chOff x="1192404" y="608225"/>
            <a:chExt cx="1755828" cy="1759616"/>
          </a:xfrm>
        </p:grpSpPr>
        <p:grpSp>
          <p:nvGrpSpPr>
            <p:cNvPr id="968762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14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15" name="任意多边形 83"/>
              <p:cNvGrpSpPr>
                <a:grpSpLocks/>
              </p:cNvGrpSpPr>
              <p:nvPr/>
            </p:nvGrpSpPr>
            <p:grpSpPr bwMode="auto">
              <a:xfrm>
                <a:off x="6400992" y="2490687"/>
                <a:ext cx="2494201" cy="2500354"/>
                <a:chOff x="6114288" y="1987296"/>
                <a:chExt cx="1316736" cy="1322832"/>
              </a:xfrm>
            </p:grpSpPr>
            <p:pic>
              <p:nvPicPr>
                <p:cNvPr id="968765" name="任意多边形 83"/>
                <p:cNvPicPr>
                  <a:picLocks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14288" y="1987296"/>
                  <a:ext cx="1316736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8766" name="Text Box 6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6117379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13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968770" name="文本框 33"/>
          <p:cNvSpPr txBox="1">
            <a:spLocks noChangeArrowheads="1"/>
          </p:cNvSpPr>
          <p:nvPr/>
        </p:nvSpPr>
        <p:spPr bwMode="auto">
          <a:xfrm>
            <a:off x="4179888" y="3789363"/>
            <a:ext cx="357663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5" rIns="91431" bIns="45715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5400">
                <a:latin typeface="Impact" pitchFamily="34" charset="0"/>
                <a:ea typeface="方正大黑简体" pitchFamily="65" charset="-122"/>
              </a:rPr>
              <a:t>第三部分</a:t>
            </a:r>
          </a:p>
        </p:txBody>
      </p:sp>
      <p:grpSp>
        <p:nvGrpSpPr>
          <p:cNvPr id="968771" name="Group 67"/>
          <p:cNvGrpSpPr>
            <a:grpSpLocks/>
          </p:cNvGrpSpPr>
          <p:nvPr/>
        </p:nvGrpSpPr>
        <p:grpSpPr bwMode="auto">
          <a:xfrm>
            <a:off x="3673475" y="4724400"/>
            <a:ext cx="4586288" cy="576263"/>
            <a:chOff x="4522" y="2750"/>
            <a:chExt cx="4861" cy="552"/>
          </a:xfrm>
        </p:grpSpPr>
        <p:sp>
          <p:nvSpPr>
            <p:cNvPr id="5" name="圆角矩形 4"/>
            <p:cNvSpPr>
              <a:spLocks noChangeArrowheads="1"/>
            </p:cNvSpPr>
            <p:nvPr/>
          </p:nvSpPr>
          <p:spPr bwMode="auto">
            <a:xfrm>
              <a:off x="4522" y="2750"/>
              <a:ext cx="4861" cy="55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AFAFA"/>
                </a:gs>
                <a:gs pos="74001">
                  <a:srgbClr val="D7D7D7"/>
                </a:gs>
                <a:gs pos="83000">
                  <a:srgbClr val="D7D7D7"/>
                </a:gs>
                <a:gs pos="100000">
                  <a:srgbClr val="E4E4E4"/>
                </a:gs>
              </a:gsLst>
              <a:lin ang="5400000" scaled="1"/>
            </a:gradFill>
            <a:ln w="12700" algn="ctr">
              <a:solidFill>
                <a:srgbClr val="7F7F7F"/>
              </a:solidFill>
              <a:miter lim="800000"/>
              <a:headEnd/>
              <a:tailEnd/>
            </a:ln>
          </p:spPr>
          <p:txBody>
            <a:bodyPr lIns="91477" tIns="45738" rIns="91477" bIns="45738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4522" y="2750"/>
              <a:ext cx="4849" cy="297"/>
            </a:xfrm>
            <a:custGeom>
              <a:avLst/>
              <a:gdLst>
                <a:gd name="connsiteX0" fmla="*/ 368300 w 6483350"/>
                <a:gd name="connsiteY0" fmla="*/ 0 h 396875"/>
                <a:gd name="connsiteX1" fmla="*/ 6115050 w 6483350"/>
                <a:gd name="connsiteY1" fmla="*/ 0 h 396875"/>
                <a:gd name="connsiteX2" fmla="*/ 6483350 w 6483350"/>
                <a:gd name="connsiteY2" fmla="*/ 368300 h 396875"/>
                <a:gd name="connsiteX3" fmla="*/ 6477581 w 6483350"/>
                <a:gd name="connsiteY3" fmla="*/ 396875 h 396875"/>
                <a:gd name="connsiteX4" fmla="*/ 5769 w 6483350"/>
                <a:gd name="connsiteY4" fmla="*/ 396875 h 396875"/>
                <a:gd name="connsiteX5" fmla="*/ 0 w 6483350"/>
                <a:gd name="connsiteY5" fmla="*/ 368300 h 396875"/>
                <a:gd name="connsiteX6" fmla="*/ 368300 w 6483350"/>
                <a:gd name="connsiteY6" fmla="*/ 0 h 3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83350" h="396875">
                  <a:moveTo>
                    <a:pt x="368300" y="0"/>
                  </a:moveTo>
                  <a:lnTo>
                    <a:pt x="6115050" y="0"/>
                  </a:lnTo>
                  <a:cubicBezTo>
                    <a:pt x="6318456" y="0"/>
                    <a:pt x="6483350" y="164894"/>
                    <a:pt x="6483350" y="368300"/>
                  </a:cubicBezTo>
                  <a:lnTo>
                    <a:pt x="6477581" y="396875"/>
                  </a:lnTo>
                  <a:lnTo>
                    <a:pt x="5769" y="396875"/>
                  </a:lnTo>
                  <a:lnTo>
                    <a:pt x="0" y="368300"/>
                  </a:lnTo>
                  <a:cubicBezTo>
                    <a:pt x="0" y="164894"/>
                    <a:pt x="164894" y="0"/>
                    <a:pt x="368300" y="0"/>
                  </a:cubicBezTo>
                  <a:close/>
                </a:path>
              </a:pathLst>
            </a:cu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/>
            </a:p>
          </p:txBody>
        </p:sp>
      </p:grpSp>
      <p:sp>
        <p:nvSpPr>
          <p:cNvPr id="968774" name="圆角矩形 606"/>
          <p:cNvSpPr>
            <a:spLocks noChangeArrowheads="1"/>
          </p:cNvSpPr>
          <p:nvPr/>
        </p:nvSpPr>
        <p:spPr bwMode="auto">
          <a:xfrm>
            <a:off x="3578225" y="4662488"/>
            <a:ext cx="4537075" cy="7112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77" tIns="45738" rIns="91477" bIns="45738" anchor="ctr"/>
          <a:lstStyle/>
          <a:p>
            <a:pPr algn="ctr"/>
            <a:r>
              <a:rPr lang="en-US" altLang="zh-CN" sz="3200" kern="0" dirty="0"/>
              <a:t>C++</a:t>
            </a:r>
            <a:r>
              <a:rPr lang="zh-CN" altLang="en-US" sz="3200" kern="0" dirty="0"/>
              <a:t>的标准模板库</a:t>
            </a:r>
            <a:r>
              <a:rPr lang="en-US" altLang="zh-CN" sz="3200" kern="0" dirty="0"/>
              <a:t>STL</a:t>
            </a:r>
            <a:endParaRPr lang="zh-CN" altLang="zh-CN" sz="32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687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687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68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68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687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68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68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9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8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9687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9687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9687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5155"/>
                            </p:stCondLst>
                            <p:childTnLst>
                              <p:par>
                                <p:cTn id="97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9687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0" fill="hold"/>
                                        <p:tgtEl>
                                          <p:spTgt spid="9687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0" fill="hold"/>
                                        <p:tgtEl>
                                          <p:spTgt spid="968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0" fill="hold"/>
                                        <p:tgtEl>
                                          <p:spTgt spid="968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7155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3000"/>
                                        <p:tgtEl>
                                          <p:spTgt spid="968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8709" grpId="0"/>
      <p:bldP spid="968770" grpId="0"/>
      <p:bldP spid="96877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732310" y="1197546"/>
            <a:ext cx="10911481" cy="434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sz="2801" b="0" kern="0" dirty="0"/>
              <a:t>基本的运行库</a:t>
            </a:r>
          </a:p>
          <a:p>
            <a:pPr lvl="1">
              <a:defRPr/>
            </a:pPr>
            <a:r>
              <a:rPr lang="zh-CN" altLang="en-US" sz="2801" b="0" kern="0" dirty="0"/>
              <a:t>例如支持动态内存分配、运行时类型信息</a:t>
            </a:r>
            <a:r>
              <a:rPr lang="en-US" altLang="zh-CN" sz="2801" b="0" kern="0" dirty="0"/>
              <a:t>RTTI</a:t>
            </a:r>
            <a:r>
              <a:rPr lang="zh-CN" altLang="en-US" sz="2801" b="0" kern="0" dirty="0"/>
              <a:t>；</a:t>
            </a:r>
            <a:endParaRPr lang="en-US" altLang="zh-CN" sz="2801" b="0" kern="0" dirty="0"/>
          </a:p>
          <a:p>
            <a:pPr>
              <a:defRPr/>
            </a:pPr>
            <a:r>
              <a:rPr lang="en-US" altLang="zh-CN" sz="2801" b="0" kern="0" dirty="0"/>
              <a:t>C</a:t>
            </a:r>
            <a:r>
              <a:rPr lang="zh-CN" altLang="en-US" sz="2801" b="0" kern="0" dirty="0"/>
              <a:t>语言的标准库；</a:t>
            </a:r>
          </a:p>
          <a:p>
            <a:pPr>
              <a:defRPr/>
            </a:pPr>
            <a:r>
              <a:rPr lang="zh-CN" altLang="en-US" sz="2801" b="0" kern="0" dirty="0"/>
              <a:t>标准模板库（</a:t>
            </a:r>
            <a:r>
              <a:rPr lang="en-US" altLang="zh-CN" sz="2801" b="0" kern="0" dirty="0"/>
              <a:t>STL</a:t>
            </a:r>
            <a:r>
              <a:rPr lang="zh-CN" altLang="en-US" sz="2801" b="0" kern="0" dirty="0"/>
              <a:t>）；</a:t>
            </a:r>
          </a:p>
          <a:p>
            <a:pPr>
              <a:defRPr/>
            </a:pPr>
            <a:r>
              <a:rPr lang="zh-CN" altLang="en-US" sz="2801" b="0" kern="0" dirty="0"/>
              <a:t>输入输出流类库（ </a:t>
            </a:r>
            <a:r>
              <a:rPr lang="en-US" altLang="zh-CN" sz="2801" b="0" kern="0" dirty="0"/>
              <a:t>I/O Stream</a:t>
            </a:r>
            <a:r>
              <a:rPr lang="zh-CN" altLang="en-US" sz="2801" b="0" kern="0" dirty="0"/>
              <a:t>）和字符串；</a:t>
            </a:r>
          </a:p>
          <a:p>
            <a:pPr>
              <a:defRPr/>
            </a:pPr>
            <a:r>
              <a:rPr lang="zh-CN" altLang="en-US" sz="2801" b="0" kern="0" dirty="0"/>
              <a:t>数值计算库；</a:t>
            </a:r>
          </a:p>
          <a:p>
            <a:pPr lvl="1">
              <a:defRPr/>
            </a:pPr>
            <a:r>
              <a:rPr lang="zh-CN" altLang="en-US" sz="2801" b="0" kern="0" dirty="0"/>
              <a:t>例如支持复数的计算</a:t>
            </a:r>
          </a:p>
        </p:txBody>
      </p:sp>
      <p:pic>
        <p:nvPicPr>
          <p:cNvPr id="4" name="矩形 1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80" y="-26590"/>
            <a:ext cx="7476216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22511" y="71835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/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/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732310" y="27385"/>
            <a:ext cx="5328592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000" dirty="0" smtClean="0">
                <a:latin typeface="Rockwell" pitchFamily="18" charset="0"/>
                <a:ea typeface="微软雅黑" pitchFamily="34" charset="-122"/>
              </a:rPr>
              <a:t>1. </a:t>
            </a:r>
            <a:r>
              <a:rPr lang="en-US" altLang="zh-CN" sz="3000" dirty="0">
                <a:latin typeface="Rockwell" pitchFamily="18" charset="0"/>
                <a:ea typeface="微软雅黑" pitchFamily="34" charset="-122"/>
              </a:rPr>
              <a:t>C++</a:t>
            </a:r>
            <a:r>
              <a:rPr lang="zh-CN" altLang="en-US" sz="3000" dirty="0">
                <a:latin typeface="Rockwell" pitchFamily="18" charset="0"/>
                <a:ea typeface="微软雅黑" pitchFamily="34" charset="-122"/>
              </a:rPr>
              <a:t>标准库的构成</a:t>
            </a:r>
          </a:p>
        </p:txBody>
      </p:sp>
    </p:spTree>
    <p:extLst>
      <p:ext uri="{BB962C8B-B14F-4D97-AF65-F5344CB8AC3E}">
        <p14:creationId xmlns:p14="http://schemas.microsoft.com/office/powerpoint/2010/main" val="9199746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utoUpdateAnimBg="0"/>
      <p:bldP spid="12" grpId="0"/>
      <p:bldP spid="12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ext Box 3"/>
          <p:cNvSpPr txBox="1">
            <a:spLocks noChangeArrowheads="1"/>
          </p:cNvSpPr>
          <p:nvPr/>
        </p:nvSpPr>
        <p:spPr bwMode="auto">
          <a:xfrm>
            <a:off x="2440728" y="1448136"/>
            <a:ext cx="7621764" cy="372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1"/>
              <a:t>#include &lt;iostream&gt;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801"/>
              <a:t>using namespace </a:t>
            </a:r>
            <a:r>
              <a:rPr lang="en-US" altLang="zh-CN" sz="2801" b="1">
                <a:solidFill>
                  <a:srgbClr val="FF3300"/>
                </a:solidFill>
              </a:rPr>
              <a:t>std</a:t>
            </a:r>
            <a:r>
              <a:rPr lang="en-US" altLang="zh-CN" sz="2801"/>
              <a:t>;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801"/>
              <a:t>int main( )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801"/>
              <a:t>{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801"/>
              <a:t>	</a:t>
            </a:r>
            <a:r>
              <a:rPr lang="en-US" altLang="zh-CN" sz="2801">
                <a:solidFill>
                  <a:srgbClr val="FF3300"/>
                </a:solidFill>
              </a:rPr>
              <a:t>std</a:t>
            </a:r>
            <a:r>
              <a:rPr lang="en-US" altLang="zh-CN" sz="2801"/>
              <a:t>: :cout &lt;&lt; "Hello, world!\n";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801"/>
              <a:t>}</a:t>
            </a:r>
          </a:p>
        </p:txBody>
      </p:sp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3888864" y="5182800"/>
            <a:ext cx="5259017" cy="1600570"/>
          </a:xfrm>
          <a:prstGeom prst="wedgeRoundRectCallout">
            <a:avLst>
              <a:gd name="adj1" fmla="val -52931"/>
              <a:gd name="adj2" fmla="val -99106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1"/>
              <a:t>C++</a:t>
            </a:r>
            <a:r>
              <a:rPr lang="zh-CN" altLang="en-US" sz="3201"/>
              <a:t>的标准库定义在</a:t>
            </a:r>
          </a:p>
          <a:p>
            <a:pPr algn="ctr" eaLnBrk="1" hangingPunct="1"/>
            <a:r>
              <a:rPr lang="zh-CN" altLang="en-US" sz="3201"/>
              <a:t>名字空间 </a:t>
            </a:r>
            <a:r>
              <a:rPr lang="en-US" altLang="zh-CN" sz="3201" b="1">
                <a:solidFill>
                  <a:srgbClr val="FF3300"/>
                </a:solidFill>
              </a:rPr>
              <a:t>std</a:t>
            </a:r>
            <a:r>
              <a:rPr lang="zh-CN" altLang="en-US" sz="3201"/>
              <a:t>之中</a:t>
            </a:r>
            <a:r>
              <a:rPr lang="en-US" altLang="zh-CN" sz="3201"/>
              <a:t>.</a:t>
            </a:r>
          </a:p>
        </p:txBody>
      </p:sp>
      <p:pic>
        <p:nvPicPr>
          <p:cNvPr id="14" name="矩形 1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80" y="-26590"/>
            <a:ext cx="7476216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组合 14"/>
          <p:cNvGrpSpPr>
            <a:grpSpLocks/>
          </p:cNvGrpSpPr>
          <p:nvPr/>
        </p:nvGrpSpPr>
        <p:grpSpPr bwMode="auto">
          <a:xfrm>
            <a:off x="122511" y="71835"/>
            <a:ext cx="466725" cy="468313"/>
            <a:chOff x="1192404" y="608225"/>
            <a:chExt cx="1755828" cy="1759616"/>
          </a:xfrm>
        </p:grpSpPr>
        <p:grpSp>
          <p:nvGrpSpPr>
            <p:cNvPr id="1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20" name="任意多边形 83"/>
                <p:cNvPicPr>
                  <a:picLocks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/>
                </a:p>
              </p:txBody>
            </p:sp>
          </p:grpSp>
        </p:grpSp>
        <p:sp>
          <p:nvSpPr>
            <p:cNvPr id="1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/>
            </a:p>
          </p:txBody>
        </p:sp>
      </p:grpSp>
      <p:sp>
        <p:nvSpPr>
          <p:cNvPr id="22" name="TextBox 64"/>
          <p:cNvSpPr txBox="1">
            <a:spLocks noChangeArrowheads="1"/>
          </p:cNvSpPr>
          <p:nvPr/>
        </p:nvSpPr>
        <p:spPr bwMode="auto">
          <a:xfrm>
            <a:off x="732310" y="27385"/>
            <a:ext cx="5328592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000" dirty="0" smtClean="0">
                <a:latin typeface="Rockwell" pitchFamily="18" charset="0"/>
                <a:ea typeface="微软雅黑" pitchFamily="34" charset="-122"/>
              </a:rPr>
              <a:t>2. </a:t>
            </a:r>
            <a:r>
              <a:rPr lang="en-US" altLang="zh-CN" sz="3000" dirty="0">
                <a:latin typeface="Rockwell" pitchFamily="18" charset="0"/>
                <a:ea typeface="微软雅黑" pitchFamily="34" charset="-122"/>
              </a:rPr>
              <a:t>C++</a:t>
            </a:r>
            <a:r>
              <a:rPr lang="zh-CN" altLang="en-US" sz="3000" dirty="0" smtClean="0">
                <a:latin typeface="Rockwell" pitchFamily="18" charset="0"/>
                <a:ea typeface="微软雅黑" pitchFamily="34" charset="-122"/>
              </a:rPr>
              <a:t>标准名字空间</a:t>
            </a:r>
            <a:endParaRPr lang="zh-CN" altLang="en-US" sz="3000" dirty="0"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740311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  <p:bldP spid="22" grpId="0"/>
      <p:bldP spid="22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Text Box 3"/>
          <p:cNvSpPr txBox="1">
            <a:spLocks noChangeArrowheads="1"/>
          </p:cNvSpPr>
          <p:nvPr/>
        </p:nvSpPr>
        <p:spPr bwMode="auto">
          <a:xfrm>
            <a:off x="190928" y="1268707"/>
            <a:ext cx="11884911" cy="3600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/>
              <a:t>#include &lt;</a:t>
            </a:r>
            <a:r>
              <a:rPr lang="en-US" altLang="zh-CN" dirty="0" err="1"/>
              <a:t>iostream</a:t>
            </a:r>
            <a:r>
              <a:rPr lang="en-US" altLang="zh-CN" dirty="0"/>
              <a:t>&gt;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dirty="0"/>
              <a:t>#include &lt;string&gt;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3300"/>
                </a:solidFill>
              </a:rPr>
              <a:t>using namespace</a:t>
            </a:r>
            <a:r>
              <a:rPr lang="en-US" altLang="zh-CN" dirty="0"/>
              <a:t> </a:t>
            </a:r>
            <a:r>
              <a:rPr lang="en-US" altLang="zh-CN" dirty="0" err="1"/>
              <a:t>std</a:t>
            </a:r>
            <a:r>
              <a:rPr lang="en-US" altLang="zh-CN" dirty="0"/>
              <a:t>;   //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该编译指示引入</a:t>
            </a:r>
            <a:r>
              <a:rPr lang="en-US" altLang="zh-CN" dirty="0" err="1">
                <a:latin typeface="Arial" panose="020B0604020202020204" pitchFamily="34" charset="0"/>
                <a:ea typeface="楷体_GB2312" pitchFamily="49" charset="-122"/>
              </a:rPr>
              <a:t>std</a:t>
            </a:r>
            <a:r>
              <a:rPr lang="en-US" altLang="zh-CN" dirty="0"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里的所有符号</a:t>
            </a:r>
          </a:p>
          <a:p>
            <a:pPr eaLnBrk="1" hangingPunct="1">
              <a:spcBef>
                <a:spcPct val="50000"/>
              </a:spcBef>
            </a:pPr>
            <a:endParaRPr lang="zh-CN" altLang="en-US" dirty="0"/>
          </a:p>
          <a:p>
            <a:pPr eaLnBrk="1" hangingPunct="1">
              <a:spcBef>
                <a:spcPct val="50000"/>
              </a:spcBef>
            </a:pPr>
            <a:r>
              <a:rPr lang="en-US" altLang="zh-CN" dirty="0"/>
              <a:t>//</a:t>
            </a:r>
            <a:r>
              <a:rPr lang="zh-CN" altLang="en-US" dirty="0"/>
              <a:t>使用该编译指示</a:t>
            </a:r>
            <a:r>
              <a:rPr lang="en-US" altLang="zh-CN" dirty="0"/>
              <a:t>using namespace </a:t>
            </a:r>
            <a:r>
              <a:rPr lang="en-US" altLang="zh-CN" dirty="0" err="1"/>
              <a:t>std</a:t>
            </a:r>
            <a:r>
              <a:rPr lang="zh-CN" altLang="en-US" dirty="0"/>
              <a:t>；在</a:t>
            </a:r>
            <a:r>
              <a:rPr lang="en-US" altLang="zh-CN" dirty="0"/>
              <a:t>C++</a:t>
            </a:r>
            <a:r>
              <a:rPr lang="zh-CN" altLang="en-US" dirty="0"/>
              <a:t>标准类库中定义的名字在本程序中可以使用；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dirty="0"/>
              <a:t>//</a:t>
            </a:r>
            <a:r>
              <a:rPr lang="zh-CN" altLang="en-US" dirty="0"/>
              <a:t>否则，</a:t>
            </a:r>
            <a:r>
              <a:rPr lang="en-US" altLang="zh-CN" dirty="0" err="1"/>
              <a:t>iostream,string</a:t>
            </a:r>
            <a:r>
              <a:rPr lang="en-US" altLang="zh-CN" dirty="0"/>
              <a:t> </a:t>
            </a:r>
            <a:r>
              <a:rPr lang="zh-CN" altLang="en-US" dirty="0"/>
              <a:t>等</a:t>
            </a:r>
            <a:r>
              <a:rPr lang="en-US" altLang="zh-CN" dirty="0" err="1"/>
              <a:t>c++</a:t>
            </a:r>
            <a:r>
              <a:rPr lang="zh-CN" altLang="en-US" dirty="0"/>
              <a:t>标准类就不可见了，编译就会出错。</a:t>
            </a:r>
          </a:p>
        </p:txBody>
      </p:sp>
      <p:pic>
        <p:nvPicPr>
          <p:cNvPr id="4" name="矩形 1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80" y="-26590"/>
            <a:ext cx="7476216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22511" y="71835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/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/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732310" y="27385"/>
            <a:ext cx="5328592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000" dirty="0" smtClean="0">
                <a:latin typeface="Rockwell" pitchFamily="18" charset="0"/>
                <a:ea typeface="微软雅黑" pitchFamily="34" charset="-122"/>
              </a:rPr>
              <a:t>2. </a:t>
            </a:r>
            <a:r>
              <a:rPr lang="en-US" altLang="zh-CN" sz="3000" dirty="0">
                <a:latin typeface="Rockwell" pitchFamily="18" charset="0"/>
                <a:ea typeface="微软雅黑" pitchFamily="34" charset="-122"/>
              </a:rPr>
              <a:t>C++</a:t>
            </a:r>
            <a:r>
              <a:rPr lang="zh-CN" altLang="en-US" sz="3000" dirty="0" smtClean="0">
                <a:latin typeface="Rockwell" pitchFamily="18" charset="0"/>
                <a:ea typeface="微软雅黑" pitchFamily="34" charset="-122"/>
              </a:rPr>
              <a:t>标准名字空间</a:t>
            </a:r>
            <a:endParaRPr lang="zh-CN" altLang="en-US" sz="3000" dirty="0"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289165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25777" y="1197547"/>
            <a:ext cx="11887375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2400" b="0" kern="0" dirty="0">
                <a:solidFill>
                  <a:schemeClr val="bg2"/>
                </a:solidFill>
              </a:rPr>
              <a:t>STL</a:t>
            </a:r>
            <a:r>
              <a:rPr lang="zh-CN" altLang="en-US" sz="2400" b="0" kern="0" dirty="0"/>
              <a:t>（</a:t>
            </a:r>
            <a:r>
              <a:rPr lang="en-US" altLang="zh-CN" sz="2400" b="0" kern="0" dirty="0">
                <a:solidFill>
                  <a:schemeClr val="bg2"/>
                </a:solidFill>
              </a:rPr>
              <a:t>Standard Template Library</a:t>
            </a:r>
            <a:r>
              <a:rPr lang="zh-CN" altLang="en-US" sz="2400" b="0" kern="0" dirty="0"/>
              <a:t>），即标准模板库，是一个具有工业强度的，高效的</a:t>
            </a:r>
            <a:r>
              <a:rPr lang="en-US" altLang="zh-CN" sz="2400" b="0" kern="0" dirty="0"/>
              <a:t>C++</a:t>
            </a:r>
            <a:r>
              <a:rPr lang="zh-CN" altLang="en-US" sz="2400" b="0" kern="0" dirty="0"/>
              <a:t>程序库。它被容纳于</a:t>
            </a:r>
            <a:r>
              <a:rPr lang="en-US" altLang="zh-CN" sz="2400" b="0" kern="0" dirty="0"/>
              <a:t>C++</a:t>
            </a:r>
            <a:r>
              <a:rPr lang="zh-CN" altLang="en-US" sz="2400" b="0" kern="0" dirty="0"/>
              <a:t>标准程序库（</a:t>
            </a:r>
            <a:r>
              <a:rPr lang="en-US" altLang="zh-CN" sz="2400" b="0" kern="0" dirty="0">
                <a:solidFill>
                  <a:schemeClr val="bg2"/>
                </a:solidFill>
              </a:rPr>
              <a:t>C++ Standard Library</a:t>
            </a:r>
            <a:r>
              <a:rPr lang="zh-CN" altLang="en-US" sz="2400" b="0" kern="0" dirty="0"/>
              <a:t>）中，是</a:t>
            </a:r>
            <a:r>
              <a:rPr lang="en-US" altLang="zh-CN" sz="2400" b="0" kern="0" dirty="0"/>
              <a:t>ANSI/ISO C++</a:t>
            </a:r>
            <a:r>
              <a:rPr lang="zh-CN" altLang="en-US" sz="2400" b="0" kern="0" dirty="0"/>
              <a:t>标准中最新的也是极具革命性的一部分。</a:t>
            </a:r>
            <a:endParaRPr lang="en-US" altLang="zh-CN" sz="2400" b="0" kern="0" dirty="0"/>
          </a:p>
          <a:p>
            <a:pPr marL="0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400" b="0" kern="0" dirty="0"/>
              <a:t>该库包含了诸多在计算机科学领域里所常用的</a:t>
            </a:r>
            <a:r>
              <a:rPr lang="zh-CN" altLang="en-US" sz="2400" b="0" kern="0" dirty="0">
                <a:solidFill>
                  <a:schemeClr val="bg2"/>
                </a:solidFill>
              </a:rPr>
              <a:t>基本数据结构和基本算法</a:t>
            </a:r>
            <a:r>
              <a:rPr lang="zh-CN" altLang="en-US" sz="2400" b="0" kern="0" dirty="0"/>
              <a:t>。为广大</a:t>
            </a:r>
            <a:r>
              <a:rPr lang="en-US" altLang="zh-CN" sz="2400" b="0" kern="0" dirty="0"/>
              <a:t>C++</a:t>
            </a:r>
            <a:r>
              <a:rPr lang="zh-CN" altLang="en-US" sz="2400" b="0" kern="0" dirty="0"/>
              <a:t>程序员们提供了一个可扩展的应用框架，高度体现了软件的可复用性。</a:t>
            </a:r>
            <a:endParaRPr lang="en-US" altLang="zh-CN" sz="2400" b="0" kern="0" dirty="0"/>
          </a:p>
          <a:p>
            <a:pPr marL="0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400" b="0" kern="0" dirty="0"/>
              <a:t>类似于</a:t>
            </a:r>
            <a:r>
              <a:rPr lang="en-US" altLang="zh-CN" sz="2400" b="0" kern="0" dirty="0"/>
              <a:t>Microsoft Visual C++</a:t>
            </a:r>
            <a:r>
              <a:rPr lang="zh-CN" altLang="en-US" sz="2400" b="0" kern="0" dirty="0"/>
              <a:t>中的</a:t>
            </a:r>
            <a:r>
              <a:rPr lang="en-US" altLang="zh-CN" sz="2400" b="0" kern="0" dirty="0">
                <a:solidFill>
                  <a:schemeClr val="bg2"/>
                </a:solidFill>
              </a:rPr>
              <a:t>MFC</a:t>
            </a:r>
            <a:r>
              <a:rPr lang="zh-CN" altLang="en-US" sz="2400" b="0" kern="0" dirty="0"/>
              <a:t>（</a:t>
            </a:r>
            <a:r>
              <a:rPr lang="en-US" altLang="zh-CN" sz="2400" b="0" kern="0" dirty="0">
                <a:solidFill>
                  <a:schemeClr val="bg2"/>
                </a:solidFill>
              </a:rPr>
              <a:t>Microsoft Foundation Class Library</a:t>
            </a:r>
            <a:r>
              <a:rPr lang="zh-CN" altLang="en-US" sz="2400" b="0" kern="0" dirty="0"/>
              <a:t>），或者是</a:t>
            </a:r>
            <a:r>
              <a:rPr lang="en-US" altLang="zh-CN" sz="2400" b="0" kern="0" dirty="0"/>
              <a:t>Borland C++ Builder</a:t>
            </a:r>
            <a:r>
              <a:rPr lang="zh-CN" altLang="en-US" sz="2400" b="0" kern="0" dirty="0"/>
              <a:t>中的</a:t>
            </a:r>
            <a:r>
              <a:rPr lang="en-US" altLang="zh-CN" sz="2400" b="0" kern="0" dirty="0">
                <a:solidFill>
                  <a:schemeClr val="bg2"/>
                </a:solidFill>
              </a:rPr>
              <a:t>VCL</a:t>
            </a:r>
            <a:r>
              <a:rPr lang="en-US" altLang="zh-CN" sz="2400" b="0" kern="0" dirty="0"/>
              <a:t>(</a:t>
            </a:r>
            <a:r>
              <a:rPr lang="en-US" altLang="zh-CN" sz="2400" b="0" kern="0" dirty="0">
                <a:solidFill>
                  <a:schemeClr val="bg2"/>
                </a:solidFill>
              </a:rPr>
              <a:t>Visual Component Library</a:t>
            </a:r>
            <a:r>
              <a:rPr lang="en-US" altLang="zh-CN" sz="2400" b="0" kern="0" dirty="0"/>
              <a:t>)</a:t>
            </a:r>
            <a:r>
              <a:rPr lang="zh-CN" altLang="en-US" sz="2400" b="0" kern="0" dirty="0"/>
              <a:t>；</a:t>
            </a:r>
          </a:p>
        </p:txBody>
      </p:sp>
      <p:pic>
        <p:nvPicPr>
          <p:cNvPr id="5" name="矩形 1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80" y="-26590"/>
            <a:ext cx="7476216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122511" y="71835"/>
            <a:ext cx="466725" cy="468313"/>
            <a:chOff x="1192404" y="608225"/>
            <a:chExt cx="1755828" cy="1759616"/>
          </a:xfrm>
        </p:grpSpPr>
        <p:grpSp>
          <p:nvGrpSpPr>
            <p:cNvPr id="7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9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0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1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/>
                </a:p>
              </p:txBody>
            </p:sp>
          </p:grpSp>
        </p:grpSp>
        <p:sp>
          <p:nvSpPr>
            <p:cNvPr id="8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/>
            </a:p>
          </p:txBody>
        </p:sp>
      </p:grpSp>
      <p:sp>
        <p:nvSpPr>
          <p:cNvPr id="13" name="TextBox 64"/>
          <p:cNvSpPr txBox="1">
            <a:spLocks noChangeArrowheads="1"/>
          </p:cNvSpPr>
          <p:nvPr/>
        </p:nvSpPr>
        <p:spPr bwMode="auto">
          <a:xfrm>
            <a:off x="732310" y="27385"/>
            <a:ext cx="5328592" cy="584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000" dirty="0" smtClean="0">
                <a:latin typeface="Rockwell" pitchFamily="18" charset="0"/>
                <a:ea typeface="微软雅黑" pitchFamily="34" charset="-122"/>
              </a:rPr>
              <a:t>3.</a:t>
            </a:r>
            <a:r>
              <a:rPr lang="zh-CN" altLang="en-US" sz="3200" kern="0" dirty="0"/>
              <a:t>标准模板库</a:t>
            </a:r>
            <a:r>
              <a:rPr lang="en-US" altLang="zh-CN" sz="3200" kern="0" dirty="0"/>
              <a:t>STL</a:t>
            </a:r>
            <a:endParaRPr lang="zh-CN" altLang="en-US" sz="3000" dirty="0"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667598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9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11640" y="1053531"/>
            <a:ext cx="11812903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400" b="0" kern="0" dirty="0"/>
              <a:t>从逻辑层次来看，在</a:t>
            </a:r>
            <a:r>
              <a:rPr lang="en-US" altLang="zh-CN" sz="2400" b="0" kern="0" dirty="0"/>
              <a:t>STL</a:t>
            </a:r>
            <a:r>
              <a:rPr lang="zh-CN" altLang="en-US" sz="2400" b="0" kern="0" dirty="0"/>
              <a:t>中体现了</a:t>
            </a:r>
            <a:r>
              <a:rPr lang="zh-CN" altLang="en-US" sz="2400" b="0" kern="0" dirty="0">
                <a:solidFill>
                  <a:schemeClr val="bg2"/>
                </a:solidFill>
              </a:rPr>
              <a:t>泛型化程序设计</a:t>
            </a:r>
            <a:r>
              <a:rPr lang="zh-CN" altLang="en-US" sz="2400" b="0" kern="0" dirty="0"/>
              <a:t>的思想（</a:t>
            </a:r>
            <a:r>
              <a:rPr lang="en-US" altLang="zh-CN" sz="2400" b="0" kern="0" dirty="0"/>
              <a:t>generic programming</a:t>
            </a:r>
            <a:r>
              <a:rPr lang="zh-CN" altLang="en-US" sz="2400" b="0" kern="0" dirty="0"/>
              <a:t>），引入了诸多新的名词，比如像</a:t>
            </a:r>
            <a:r>
              <a:rPr lang="zh-CN" altLang="en-US" sz="2400" b="0" kern="0" dirty="0">
                <a:solidFill>
                  <a:schemeClr val="bg2"/>
                </a:solidFill>
              </a:rPr>
              <a:t>需求</a:t>
            </a:r>
            <a:r>
              <a:rPr lang="zh-CN" altLang="en-US" sz="2400" b="0" kern="0" dirty="0"/>
              <a:t>（</a:t>
            </a:r>
            <a:r>
              <a:rPr lang="en-US" altLang="zh-CN" sz="2400" b="0" kern="0" dirty="0"/>
              <a:t>requirements</a:t>
            </a:r>
            <a:r>
              <a:rPr lang="zh-CN" altLang="en-US" sz="2400" b="0" kern="0" dirty="0"/>
              <a:t>），</a:t>
            </a:r>
            <a:r>
              <a:rPr lang="zh-CN" altLang="en-US" sz="2400" b="0" kern="0" dirty="0">
                <a:solidFill>
                  <a:schemeClr val="bg2"/>
                </a:solidFill>
              </a:rPr>
              <a:t>概念</a:t>
            </a:r>
            <a:r>
              <a:rPr lang="zh-CN" altLang="en-US" sz="2400" b="0" kern="0" dirty="0"/>
              <a:t>（</a:t>
            </a:r>
            <a:r>
              <a:rPr lang="en-US" altLang="zh-CN" sz="2400" b="0" kern="0" dirty="0"/>
              <a:t>concept</a:t>
            </a:r>
            <a:r>
              <a:rPr lang="zh-CN" altLang="en-US" sz="2400" b="0" kern="0" dirty="0"/>
              <a:t>），</a:t>
            </a:r>
            <a:r>
              <a:rPr lang="zh-CN" altLang="en-US" sz="2400" b="0" kern="0" dirty="0">
                <a:solidFill>
                  <a:schemeClr val="bg2"/>
                </a:solidFill>
              </a:rPr>
              <a:t>模型</a:t>
            </a:r>
            <a:r>
              <a:rPr lang="zh-CN" altLang="en-US" sz="2400" b="0" kern="0" dirty="0"/>
              <a:t>（</a:t>
            </a:r>
            <a:r>
              <a:rPr lang="en-US" altLang="zh-CN" sz="2400" b="0" kern="0" dirty="0"/>
              <a:t>model</a:t>
            </a:r>
            <a:r>
              <a:rPr lang="zh-CN" altLang="en-US" sz="2400" b="0" kern="0" dirty="0"/>
              <a:t>），</a:t>
            </a:r>
            <a:r>
              <a:rPr lang="zh-CN" altLang="en-US" sz="2400" b="0" kern="0" dirty="0">
                <a:solidFill>
                  <a:schemeClr val="bg2"/>
                </a:solidFill>
              </a:rPr>
              <a:t>容器</a:t>
            </a:r>
            <a:r>
              <a:rPr lang="zh-CN" altLang="en-US" sz="2400" b="0" kern="0" dirty="0"/>
              <a:t>（</a:t>
            </a:r>
            <a:r>
              <a:rPr lang="en-US" altLang="zh-CN" sz="2400" b="0" kern="0" dirty="0"/>
              <a:t>container</a:t>
            </a:r>
            <a:r>
              <a:rPr lang="zh-CN" altLang="en-US" sz="2400" b="0" kern="0" dirty="0"/>
              <a:t>），</a:t>
            </a:r>
            <a:r>
              <a:rPr lang="zh-CN" altLang="en-US" sz="2400" b="0" kern="0" dirty="0">
                <a:solidFill>
                  <a:schemeClr val="bg2"/>
                </a:solidFill>
              </a:rPr>
              <a:t>算法</a:t>
            </a:r>
            <a:r>
              <a:rPr lang="zh-CN" altLang="en-US" sz="2400" b="0" kern="0" dirty="0"/>
              <a:t>（</a:t>
            </a:r>
            <a:r>
              <a:rPr lang="en-US" altLang="zh-CN" sz="2400" b="0" kern="0" dirty="0" err="1"/>
              <a:t>algorithmn</a:t>
            </a:r>
            <a:r>
              <a:rPr lang="zh-CN" altLang="en-US" sz="2400" b="0" kern="0" dirty="0"/>
              <a:t>），</a:t>
            </a:r>
            <a:r>
              <a:rPr lang="zh-CN" altLang="en-US" sz="2400" b="0" kern="0" dirty="0">
                <a:solidFill>
                  <a:schemeClr val="bg2"/>
                </a:solidFill>
              </a:rPr>
              <a:t>迭代器</a:t>
            </a:r>
            <a:r>
              <a:rPr lang="zh-CN" altLang="en-US" sz="2400" b="0" kern="0" dirty="0"/>
              <a:t>（</a:t>
            </a:r>
            <a:r>
              <a:rPr lang="en-US" altLang="zh-CN" sz="2400" b="0" kern="0" dirty="0"/>
              <a:t>iterator</a:t>
            </a:r>
            <a:r>
              <a:rPr lang="zh-CN" altLang="en-US" sz="2400" b="0" kern="0" dirty="0"/>
              <a:t>）等。</a:t>
            </a:r>
            <a:endParaRPr lang="en-US" altLang="zh-CN" sz="2400" b="0" kern="0" dirty="0"/>
          </a:p>
          <a:p>
            <a:pPr marL="0">
              <a:lnSpc>
                <a:spcPct val="150000"/>
              </a:lnSpc>
              <a:spcBef>
                <a:spcPts val="0"/>
              </a:spcBef>
              <a:defRPr/>
            </a:pPr>
            <a:endParaRPr lang="zh-CN" altLang="en-US" sz="2400" b="0" kern="0" dirty="0"/>
          </a:p>
          <a:p>
            <a:pPr marL="0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400" b="0" kern="0" dirty="0"/>
              <a:t>从实现层次看，整个</a:t>
            </a:r>
            <a:r>
              <a:rPr lang="en-US" altLang="zh-CN" sz="2400" b="0" kern="0" dirty="0"/>
              <a:t>STL</a:t>
            </a:r>
            <a:r>
              <a:rPr lang="zh-CN" altLang="en-US" sz="2400" b="0" kern="0" dirty="0"/>
              <a:t>是以一种</a:t>
            </a:r>
            <a:r>
              <a:rPr lang="zh-CN" altLang="en-US" sz="2400" b="0" kern="0" dirty="0">
                <a:solidFill>
                  <a:schemeClr val="bg2"/>
                </a:solidFill>
              </a:rPr>
              <a:t>类型参数化</a:t>
            </a:r>
            <a:r>
              <a:rPr lang="zh-CN" altLang="en-US" sz="2400" b="0" kern="0" dirty="0"/>
              <a:t>（</a:t>
            </a:r>
            <a:r>
              <a:rPr lang="en-US" altLang="zh-CN" sz="2400" b="0" kern="0" dirty="0"/>
              <a:t>type parameterized</a:t>
            </a:r>
            <a:r>
              <a:rPr lang="zh-CN" altLang="en-US" sz="2400" b="0" kern="0" dirty="0"/>
              <a:t>）的方式基于</a:t>
            </a:r>
            <a:r>
              <a:rPr lang="zh-CN" altLang="en-US" sz="2400" b="0" kern="0" dirty="0">
                <a:solidFill>
                  <a:schemeClr val="bg2"/>
                </a:solidFill>
              </a:rPr>
              <a:t>模板</a:t>
            </a:r>
            <a:r>
              <a:rPr lang="zh-CN" altLang="en-US" sz="2400" b="0" kern="0" dirty="0"/>
              <a:t>（</a:t>
            </a:r>
            <a:r>
              <a:rPr lang="en-US" altLang="zh-CN" sz="2400" b="0" kern="0" dirty="0"/>
              <a:t>template</a:t>
            </a:r>
            <a:r>
              <a:rPr lang="zh-CN" altLang="en-US" sz="2400" b="0" kern="0" dirty="0"/>
              <a:t>）实现的。</a:t>
            </a:r>
          </a:p>
        </p:txBody>
      </p:sp>
      <p:pic>
        <p:nvPicPr>
          <p:cNvPr id="3" name="矩形 1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80" y="-26590"/>
            <a:ext cx="7476216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122511" y="71835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/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/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732310" y="27385"/>
            <a:ext cx="5328592" cy="584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000" dirty="0" smtClean="0">
                <a:latin typeface="Rockwell" pitchFamily="18" charset="0"/>
                <a:ea typeface="微软雅黑" pitchFamily="34" charset="-122"/>
              </a:rPr>
              <a:t>3.</a:t>
            </a:r>
            <a:r>
              <a:rPr lang="zh-CN" altLang="en-US" sz="3200" kern="0" dirty="0"/>
              <a:t>标准模板库</a:t>
            </a:r>
            <a:r>
              <a:rPr lang="en-US" altLang="zh-CN" sz="3200" kern="0" dirty="0"/>
              <a:t>STL</a:t>
            </a:r>
            <a:endParaRPr lang="zh-CN" altLang="en-US" sz="3000" dirty="0"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8622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9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591151" y="1125538"/>
            <a:ext cx="10620591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CN" sz="2801" kern="0" dirty="0">
                <a:solidFill>
                  <a:srgbClr val="FF3300"/>
                </a:solidFill>
              </a:rPr>
              <a:t>Standard Template Library ( STL)</a:t>
            </a:r>
          </a:p>
          <a:p>
            <a:pPr>
              <a:defRPr/>
            </a:pPr>
            <a:r>
              <a:rPr lang="zh-CN" altLang="en-US" sz="2801" kern="0" dirty="0"/>
              <a:t>包含常用算法和数据结构的通用库</a:t>
            </a:r>
          </a:p>
          <a:p>
            <a:pPr>
              <a:defRPr/>
            </a:pPr>
            <a:r>
              <a:rPr lang="en-US" altLang="zh-CN" sz="2801" kern="0" dirty="0"/>
              <a:t>STL</a:t>
            </a:r>
            <a:r>
              <a:rPr lang="zh-CN" altLang="en-US" sz="2801" kern="0" dirty="0"/>
              <a:t>的核心内容是</a:t>
            </a:r>
            <a:r>
              <a:rPr lang="en-US" altLang="zh-CN" sz="2801" kern="0" dirty="0"/>
              <a:t>3</a:t>
            </a:r>
            <a:r>
              <a:rPr lang="zh-CN" altLang="en-US" sz="2801" kern="0" dirty="0"/>
              <a:t>个基本组件：</a:t>
            </a:r>
          </a:p>
          <a:p>
            <a:pPr lvl="1">
              <a:defRPr/>
            </a:pPr>
            <a:r>
              <a:rPr lang="zh-CN" altLang="en-US" sz="2801" kern="0" dirty="0"/>
              <a:t>容器</a:t>
            </a:r>
          </a:p>
          <a:p>
            <a:pPr lvl="1">
              <a:defRPr/>
            </a:pPr>
            <a:r>
              <a:rPr lang="zh-CN" altLang="en-US" sz="2801" kern="0" dirty="0"/>
              <a:t>算法</a:t>
            </a:r>
          </a:p>
          <a:p>
            <a:pPr lvl="1">
              <a:defRPr/>
            </a:pPr>
            <a:r>
              <a:rPr lang="zh-CN" altLang="en-US" sz="2801" kern="0" dirty="0"/>
              <a:t>迭代器</a:t>
            </a:r>
          </a:p>
          <a:p>
            <a:pPr>
              <a:defRPr/>
            </a:pPr>
            <a:endParaRPr lang="en-US" altLang="zh-CN" sz="2801" kern="0" dirty="0"/>
          </a:p>
        </p:txBody>
      </p:sp>
      <p:pic>
        <p:nvPicPr>
          <p:cNvPr id="4" name="矩形 1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80" y="-26590"/>
            <a:ext cx="7476216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22511" y="71835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/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/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732310" y="27385"/>
            <a:ext cx="5328592" cy="584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000" dirty="0" smtClean="0">
                <a:latin typeface="Rockwell" pitchFamily="18" charset="0"/>
                <a:ea typeface="微软雅黑" pitchFamily="34" charset="-122"/>
              </a:rPr>
              <a:t>3.</a:t>
            </a:r>
            <a:r>
              <a:rPr lang="zh-CN" altLang="en-US" sz="3200" kern="0" dirty="0"/>
              <a:t>标准模板库</a:t>
            </a:r>
            <a:r>
              <a:rPr lang="en-US" altLang="zh-CN" sz="3200" kern="0" dirty="0"/>
              <a:t>STL</a:t>
            </a:r>
            <a:endParaRPr lang="zh-CN" altLang="en-US" sz="3000" dirty="0"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110154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400"/>
                            </p:stCondLst>
                            <p:childTnLst>
                              <p:par>
                                <p:cTn id="4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utoUpdateAnimBg="0"/>
      <p:bldP spid="12" grpId="0"/>
      <p:bldP spid="12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116456" y="884443"/>
            <a:ext cx="11887375" cy="557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zh-CN" altLang="en-US" b="0" kern="0" dirty="0"/>
              <a:t>容器</a:t>
            </a:r>
            <a:r>
              <a:rPr lang="en-US" altLang="zh-CN" b="0" kern="0" dirty="0"/>
              <a:t>(container)</a:t>
            </a:r>
            <a:r>
              <a:rPr lang="zh-CN" altLang="en-US" b="0" kern="0" dirty="0"/>
              <a:t>类是用来</a:t>
            </a:r>
            <a:r>
              <a:rPr lang="zh-CN" altLang="en-US" b="0" dirty="0">
                <a:solidFill>
                  <a:schemeClr val="bg2"/>
                </a:solidFill>
              </a:rPr>
              <a:t>容纳、包含</a:t>
            </a:r>
            <a:r>
              <a:rPr lang="zh-CN" altLang="en-US" b="0" dirty="0"/>
              <a:t>一组元素或元素集合的对象</a:t>
            </a:r>
            <a:r>
              <a:rPr lang="zh-CN" altLang="en-US" b="0" kern="0" dirty="0"/>
              <a:t>的，</a:t>
            </a:r>
            <a:r>
              <a:rPr lang="en-US" altLang="zh-CN" b="0" kern="0" dirty="0"/>
              <a:t>STL</a:t>
            </a:r>
            <a:r>
              <a:rPr lang="zh-CN" altLang="en-US" b="0" kern="0" dirty="0"/>
              <a:t>中定义了多种不同类型的容器，例如：</a:t>
            </a:r>
          </a:p>
          <a:p>
            <a:pPr lvl="1">
              <a:lnSpc>
                <a:spcPct val="90000"/>
              </a:lnSpc>
              <a:defRPr/>
            </a:pPr>
            <a:r>
              <a:rPr lang="zh-CN" altLang="en-US" b="0" kern="0" dirty="0">
                <a:solidFill>
                  <a:schemeClr val="bg2"/>
                </a:solidFill>
              </a:rPr>
              <a:t>向量</a:t>
            </a:r>
            <a:r>
              <a:rPr lang="zh-CN" altLang="en-US" b="0" kern="0" dirty="0"/>
              <a:t> </a:t>
            </a:r>
            <a:r>
              <a:rPr lang="en-US" altLang="zh-CN" b="0" kern="0" dirty="0"/>
              <a:t>vector</a:t>
            </a:r>
          </a:p>
          <a:p>
            <a:pPr lvl="1">
              <a:lnSpc>
                <a:spcPct val="90000"/>
              </a:lnSpc>
              <a:defRPr/>
            </a:pPr>
            <a:r>
              <a:rPr lang="zh-CN" altLang="en-US" b="0" kern="0" dirty="0">
                <a:solidFill>
                  <a:schemeClr val="bg2"/>
                </a:solidFill>
              </a:rPr>
              <a:t>线性表</a:t>
            </a:r>
            <a:r>
              <a:rPr lang="zh-CN" altLang="en-US" b="0" kern="0" dirty="0"/>
              <a:t> </a:t>
            </a:r>
            <a:r>
              <a:rPr lang="en-US" altLang="zh-CN" b="0" kern="0" dirty="0"/>
              <a:t>list  </a:t>
            </a:r>
          </a:p>
          <a:p>
            <a:pPr lvl="1">
              <a:lnSpc>
                <a:spcPct val="90000"/>
              </a:lnSpc>
              <a:defRPr/>
            </a:pPr>
            <a:r>
              <a:rPr lang="zh-CN" altLang="en-US" b="0" kern="0" dirty="0">
                <a:solidFill>
                  <a:schemeClr val="bg2"/>
                </a:solidFill>
              </a:rPr>
              <a:t>队列</a:t>
            </a:r>
            <a:r>
              <a:rPr lang="zh-CN" altLang="en-US" b="0" kern="0" dirty="0"/>
              <a:t> </a:t>
            </a:r>
            <a:r>
              <a:rPr lang="en-US" altLang="zh-CN" b="0" kern="0" dirty="0"/>
              <a:t>queue</a:t>
            </a:r>
          </a:p>
          <a:p>
            <a:pPr lvl="1">
              <a:lnSpc>
                <a:spcPct val="90000"/>
              </a:lnSpc>
              <a:defRPr/>
            </a:pPr>
            <a:r>
              <a:rPr lang="zh-CN" altLang="en-US" b="0" kern="0" dirty="0">
                <a:solidFill>
                  <a:schemeClr val="bg2"/>
                </a:solidFill>
              </a:rPr>
              <a:t>映射</a:t>
            </a:r>
            <a:r>
              <a:rPr lang="zh-CN" altLang="en-US" b="0" kern="0" dirty="0"/>
              <a:t> </a:t>
            </a:r>
            <a:r>
              <a:rPr lang="en-US" altLang="zh-CN" b="0" kern="0" dirty="0"/>
              <a:t>map</a:t>
            </a:r>
          </a:p>
          <a:p>
            <a:pPr lvl="1">
              <a:lnSpc>
                <a:spcPct val="90000"/>
              </a:lnSpc>
              <a:defRPr/>
            </a:pPr>
            <a:r>
              <a:rPr lang="zh-CN" altLang="en-US" b="0" kern="0" dirty="0">
                <a:solidFill>
                  <a:schemeClr val="bg2"/>
                </a:solidFill>
              </a:rPr>
              <a:t>集合</a:t>
            </a:r>
            <a:r>
              <a:rPr lang="zh-CN" altLang="en-US" b="0" kern="0" dirty="0"/>
              <a:t> </a:t>
            </a:r>
            <a:r>
              <a:rPr lang="en-US" altLang="zh-CN" b="0" kern="0" dirty="0"/>
              <a:t>set</a:t>
            </a:r>
          </a:p>
          <a:p>
            <a:pPr lvl="1">
              <a:lnSpc>
                <a:spcPct val="90000"/>
              </a:lnSpc>
              <a:defRPr/>
            </a:pPr>
            <a:r>
              <a:rPr lang="zh-CN" altLang="en-US" b="0" kern="0" dirty="0">
                <a:solidFill>
                  <a:schemeClr val="bg2"/>
                </a:solidFill>
              </a:rPr>
              <a:t>字符串</a:t>
            </a:r>
            <a:r>
              <a:rPr lang="en-US" altLang="zh-CN" b="0" kern="0" dirty="0"/>
              <a:t>string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zh-CN" b="0" kern="0" dirty="0">
                <a:solidFill>
                  <a:schemeClr val="bg2"/>
                </a:solidFill>
              </a:rPr>
              <a:t>stack</a:t>
            </a:r>
            <a:r>
              <a:rPr lang="en-US" altLang="zh-CN" b="0" kern="0" dirty="0"/>
              <a:t>: </a:t>
            </a:r>
            <a:r>
              <a:rPr lang="en-US" altLang="zh-CN" b="0" kern="0" dirty="0">
                <a:hlinkClick r:id="rId2"/>
              </a:rPr>
              <a:t>stack</a:t>
            </a:r>
            <a:endParaRPr lang="en-US" altLang="zh-CN" b="0" kern="0" dirty="0"/>
          </a:p>
          <a:p>
            <a:pPr lvl="1">
              <a:lnSpc>
                <a:spcPct val="90000"/>
              </a:lnSpc>
              <a:defRPr/>
            </a:pPr>
            <a:r>
              <a:rPr lang="en-US" altLang="zh-CN" b="0" dirty="0">
                <a:solidFill>
                  <a:schemeClr val="bg2"/>
                </a:solidFill>
              </a:rPr>
              <a:t>associative array</a:t>
            </a:r>
            <a:r>
              <a:rPr lang="en-US" altLang="zh-CN" b="0" dirty="0"/>
              <a:t>: </a:t>
            </a:r>
            <a:r>
              <a:rPr lang="en-US" altLang="zh-CN" b="0" dirty="0">
                <a:hlinkClick r:id="rId3"/>
              </a:rPr>
              <a:t>map</a:t>
            </a:r>
          </a:p>
          <a:p>
            <a:pPr>
              <a:lnSpc>
                <a:spcPct val="90000"/>
              </a:lnSpc>
              <a:defRPr/>
            </a:pPr>
            <a:r>
              <a:rPr lang="en-US" altLang="zh-CN" b="0" kern="0" dirty="0"/>
              <a:t>(</a:t>
            </a:r>
            <a:r>
              <a:rPr lang="zh-CN" altLang="en-US" b="0" kern="0" dirty="0"/>
              <a:t>还有其他容器类，可以参考其他书籍或者查阅联机手册）</a:t>
            </a:r>
          </a:p>
        </p:txBody>
      </p:sp>
      <p:pic>
        <p:nvPicPr>
          <p:cNvPr id="4" name="矩形 1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80" y="-26590"/>
            <a:ext cx="7476216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22511" y="71835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/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/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732310" y="27385"/>
            <a:ext cx="5328592" cy="584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000" dirty="0" smtClean="0">
                <a:latin typeface="Rockwell" pitchFamily="18" charset="0"/>
                <a:ea typeface="微软雅黑" pitchFamily="34" charset="-122"/>
              </a:rPr>
              <a:t>3.</a:t>
            </a:r>
            <a:r>
              <a:rPr lang="zh-CN" altLang="en-US" sz="3200" kern="0" dirty="0" smtClean="0"/>
              <a:t> 标准</a:t>
            </a:r>
            <a:r>
              <a:rPr lang="zh-CN" altLang="en-US" sz="3200" kern="0" dirty="0"/>
              <a:t>模板库</a:t>
            </a:r>
            <a:r>
              <a:rPr lang="en-US" altLang="zh-CN" sz="3200" kern="0" dirty="0" smtClean="0"/>
              <a:t>STL</a:t>
            </a:r>
            <a:r>
              <a:rPr lang="zh-CN" altLang="en-US" sz="3200" kern="0" dirty="0" smtClean="0"/>
              <a:t>：容器类</a:t>
            </a:r>
            <a:endParaRPr lang="zh-CN" altLang="en-US" sz="3000" dirty="0"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96807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3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528207" y="1341749"/>
            <a:ext cx="9000762" cy="411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CN" sz="2801" b="0" dirty="0"/>
              <a:t>C++</a:t>
            </a:r>
            <a:r>
              <a:rPr lang="zh-CN" altLang="en-US" sz="2801" b="0" dirty="0"/>
              <a:t>标准模板库中包括</a:t>
            </a:r>
            <a:r>
              <a:rPr lang="en-US" altLang="zh-CN" sz="2801" b="0" dirty="0"/>
              <a:t>70</a:t>
            </a:r>
            <a:r>
              <a:rPr lang="zh-CN" altLang="en-US" sz="2801" b="0" dirty="0"/>
              <a:t>多个算法</a:t>
            </a:r>
          </a:p>
          <a:p>
            <a:pPr lvl="1">
              <a:defRPr/>
            </a:pPr>
            <a:r>
              <a:rPr lang="zh-CN" altLang="en-US" sz="2801" b="0" kern="0" dirty="0"/>
              <a:t>排序 </a:t>
            </a:r>
            <a:r>
              <a:rPr lang="en-US" altLang="zh-CN" sz="2801" b="0" kern="0" dirty="0"/>
              <a:t>sort( )</a:t>
            </a:r>
          </a:p>
          <a:p>
            <a:pPr lvl="1">
              <a:defRPr/>
            </a:pPr>
            <a:r>
              <a:rPr lang="zh-CN" altLang="en-US" sz="2801" b="0" kern="0" dirty="0"/>
              <a:t>查找 </a:t>
            </a:r>
            <a:r>
              <a:rPr lang="en-US" altLang="zh-CN" sz="2801" b="0" kern="0" dirty="0"/>
              <a:t>find( )</a:t>
            </a:r>
          </a:p>
          <a:p>
            <a:pPr lvl="1">
              <a:defRPr/>
            </a:pPr>
            <a:r>
              <a:rPr lang="zh-CN" altLang="en-US" sz="2801" b="0" kern="0" dirty="0"/>
              <a:t>替换 </a:t>
            </a:r>
            <a:r>
              <a:rPr lang="en-US" altLang="zh-CN" sz="2801" b="0" kern="0" dirty="0"/>
              <a:t>replace( )</a:t>
            </a:r>
          </a:p>
          <a:p>
            <a:pPr lvl="1">
              <a:defRPr/>
            </a:pPr>
            <a:r>
              <a:rPr lang="zh-CN" altLang="en-US" sz="2801" b="0" kern="0" dirty="0"/>
              <a:t>合并 </a:t>
            </a:r>
            <a:r>
              <a:rPr lang="en-US" altLang="zh-CN" sz="2801" b="0" kern="0" dirty="0"/>
              <a:t>merge( )</a:t>
            </a:r>
          </a:p>
          <a:p>
            <a:pPr lvl="1">
              <a:defRPr/>
            </a:pPr>
            <a:r>
              <a:rPr lang="zh-CN" altLang="en-US" sz="2801" b="0" kern="0" dirty="0"/>
              <a:t>反序 </a:t>
            </a:r>
            <a:r>
              <a:rPr lang="en-US" altLang="zh-CN" sz="2801" b="0" kern="0" dirty="0"/>
              <a:t>reverse( )</a:t>
            </a:r>
          </a:p>
          <a:p>
            <a:pPr lvl="1">
              <a:defRPr/>
            </a:pPr>
            <a:r>
              <a:rPr lang="zh-CN" altLang="en-US" sz="2801" b="0" kern="0" dirty="0"/>
              <a:t>统计 </a:t>
            </a:r>
            <a:r>
              <a:rPr lang="en-US" altLang="zh-CN" sz="2801" b="0" kern="0" dirty="0"/>
              <a:t>count( )</a:t>
            </a:r>
          </a:p>
          <a:p>
            <a:pPr lvl="1">
              <a:defRPr/>
            </a:pPr>
            <a:r>
              <a:rPr lang="zh-CN" altLang="en-US" sz="2801" b="0" kern="0" dirty="0"/>
              <a:t>其他等等算法</a:t>
            </a:r>
          </a:p>
        </p:txBody>
      </p:sp>
      <p:pic>
        <p:nvPicPr>
          <p:cNvPr id="4" name="矩形 1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80" y="-26590"/>
            <a:ext cx="7476216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22511" y="71835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/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/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732309" y="27385"/>
            <a:ext cx="7167065" cy="58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latin typeface="Rockwell" pitchFamily="18" charset="0"/>
                <a:ea typeface="微软雅黑" pitchFamily="34" charset="-122"/>
              </a:rPr>
              <a:t>3.</a:t>
            </a:r>
            <a:r>
              <a:rPr lang="zh-CN" altLang="en-US" sz="2800" kern="0" dirty="0"/>
              <a:t> 标准模板库</a:t>
            </a:r>
            <a:r>
              <a:rPr lang="en-US" altLang="zh-CN" sz="2800" kern="0" dirty="0"/>
              <a:t>STL</a:t>
            </a:r>
            <a:r>
              <a:rPr lang="zh-CN" altLang="en-US" sz="2800" kern="0" dirty="0"/>
              <a:t>：</a:t>
            </a:r>
            <a:r>
              <a:rPr lang="zh-CN" altLang="en-US" sz="3200" kern="0" dirty="0" smtClean="0"/>
              <a:t>常用算法</a:t>
            </a:r>
            <a:r>
              <a:rPr lang="en-US" altLang="zh-CN" sz="3200" kern="0" dirty="0"/>
              <a:t>&lt;algorithm</a:t>
            </a:r>
            <a:r>
              <a:rPr lang="en-US" altLang="zh-CN" sz="3200" kern="0" dirty="0" smtClean="0"/>
              <a:t>&gt;</a:t>
            </a:r>
            <a:endParaRPr lang="en-US" altLang="zh-CN" sz="3200" kern="0" dirty="0"/>
          </a:p>
        </p:txBody>
      </p:sp>
    </p:spTree>
    <p:extLst>
      <p:ext uri="{BB962C8B-B14F-4D97-AF65-F5344CB8AC3E}">
        <p14:creationId xmlns:p14="http://schemas.microsoft.com/office/powerpoint/2010/main" val="1386988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5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227" name="矩形 1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49" y="-26590"/>
            <a:ext cx="6910809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1" name="组合 90"/>
          <p:cNvGrpSpPr>
            <a:grpSpLocks/>
          </p:cNvGrpSpPr>
          <p:nvPr/>
        </p:nvGrpSpPr>
        <p:grpSpPr bwMode="auto">
          <a:xfrm>
            <a:off x="304800" y="71835"/>
            <a:ext cx="466725" cy="468313"/>
            <a:chOff x="1192404" y="608225"/>
            <a:chExt cx="1755828" cy="1759616"/>
          </a:xfrm>
        </p:grpSpPr>
        <p:grpSp>
          <p:nvGrpSpPr>
            <p:cNvPr id="944233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94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5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44236" name="任意多边形 83"/>
                <p:cNvPicPr>
                  <a:picLocks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44237" name="Text Box 109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93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37" name="TextBox 64"/>
          <p:cNvSpPr txBox="1">
            <a:spLocks noChangeArrowheads="1"/>
          </p:cNvSpPr>
          <p:nvPr/>
        </p:nvSpPr>
        <p:spPr bwMode="auto">
          <a:xfrm>
            <a:off x="985837" y="398"/>
            <a:ext cx="5545385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1.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泛型程序设计</a:t>
            </a:r>
          </a:p>
        </p:txBody>
      </p:sp>
      <p:sp>
        <p:nvSpPr>
          <p:cNvPr id="47" name="Rectangle 3"/>
          <p:cNvSpPr txBox="1">
            <a:spLocks noChangeArrowheads="1"/>
          </p:cNvSpPr>
          <p:nvPr/>
        </p:nvSpPr>
        <p:spPr bwMode="auto">
          <a:xfrm>
            <a:off x="283658" y="991140"/>
            <a:ext cx="11777093" cy="207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kern="0" dirty="0" smtClean="0"/>
              <a:t>在面向对象的程序设计范型之下，程序员的队伍可能要分为两种，它们都以类作为工作对象； </a:t>
            </a:r>
          </a:p>
          <a:p>
            <a:pPr lvl="1">
              <a:defRPr/>
            </a:pPr>
            <a:r>
              <a:rPr lang="zh-CN" altLang="en-US" kern="0" dirty="0" smtClean="0"/>
              <a:t>一个队伍主要是</a:t>
            </a:r>
            <a:r>
              <a:rPr lang="zh-CN" altLang="en-US" kern="0" dirty="0" smtClean="0">
                <a:solidFill>
                  <a:schemeClr val="bg2"/>
                </a:solidFill>
              </a:rPr>
              <a:t>设计类和类库</a:t>
            </a:r>
            <a:r>
              <a:rPr lang="zh-CN" altLang="en-US" kern="0" dirty="0" smtClean="0"/>
              <a:t>；</a:t>
            </a:r>
            <a:endParaRPr lang="en-US" altLang="zh-CN" kern="0" dirty="0" smtClean="0"/>
          </a:p>
          <a:p>
            <a:pPr lvl="1">
              <a:defRPr/>
            </a:pPr>
            <a:r>
              <a:rPr lang="zh-CN" altLang="en-US" kern="0" dirty="0" smtClean="0"/>
              <a:t>另一个队伍主要是</a:t>
            </a:r>
            <a:r>
              <a:rPr lang="zh-CN" altLang="en-US" kern="0" dirty="0" smtClean="0">
                <a:solidFill>
                  <a:schemeClr val="bg2"/>
                </a:solidFill>
              </a:rPr>
              <a:t>使用类来设计应用程序</a:t>
            </a:r>
            <a:r>
              <a:rPr lang="zh-CN" altLang="en-US" kern="0" dirty="0" smtClean="0"/>
              <a:t>； </a:t>
            </a:r>
          </a:p>
        </p:txBody>
      </p:sp>
      <p:sp>
        <p:nvSpPr>
          <p:cNvPr id="48" name="Rectangle 3"/>
          <p:cNvSpPr txBox="1">
            <a:spLocks noChangeArrowheads="1"/>
          </p:cNvSpPr>
          <p:nvPr/>
        </p:nvSpPr>
        <p:spPr bwMode="auto">
          <a:xfrm>
            <a:off x="313349" y="3189821"/>
            <a:ext cx="11747402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zh-CN" altLang="en-US" kern="0" dirty="0" smtClean="0"/>
              <a:t>结构化程序设计时代的标准：每天编写的源代码行数，程序结构清晰。</a:t>
            </a:r>
          </a:p>
          <a:p>
            <a:pPr>
              <a:lnSpc>
                <a:spcPct val="90000"/>
              </a:lnSpc>
              <a:defRPr/>
            </a:pPr>
            <a:r>
              <a:rPr lang="zh-CN" altLang="en-US" kern="0" dirty="0" smtClean="0">
                <a:solidFill>
                  <a:srgbClr val="FF3300"/>
                </a:solidFill>
              </a:rPr>
              <a:t>面向对象程序设计时代的标准：</a:t>
            </a:r>
          </a:p>
          <a:p>
            <a:pPr lvl="1">
              <a:lnSpc>
                <a:spcPct val="90000"/>
              </a:lnSpc>
              <a:defRPr/>
            </a:pPr>
            <a:r>
              <a:rPr lang="zh-CN" altLang="en-US" kern="0" dirty="0" smtClean="0"/>
              <a:t>衡量一个应用程序员的生产力，要看他是否知道如何来最好地发挥已有类库的功能， </a:t>
            </a:r>
          </a:p>
          <a:p>
            <a:pPr lvl="1">
              <a:lnSpc>
                <a:spcPct val="90000"/>
              </a:lnSpc>
              <a:defRPr/>
            </a:pPr>
            <a:r>
              <a:rPr lang="zh-CN" altLang="en-US" kern="0" dirty="0" smtClean="0"/>
              <a:t>要看他有没有能力将已有的类库与新问题紧密的匹配起来， </a:t>
            </a:r>
          </a:p>
          <a:p>
            <a:pPr lvl="1">
              <a:lnSpc>
                <a:spcPct val="90000"/>
              </a:lnSpc>
              <a:defRPr/>
            </a:pPr>
            <a:r>
              <a:rPr lang="zh-CN" altLang="en-US" kern="0" dirty="0" smtClean="0"/>
              <a:t>还要看他不得不另外编写的代码是不是最少。 </a:t>
            </a:r>
            <a:endParaRPr lang="zh-CN" altLang="en-US" kern="0" dirty="0"/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7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7" grpId="1"/>
      <p:bldP spid="48" grpId="0" build="p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82551" y="981522"/>
            <a:ext cx="11412679" cy="442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zh-CN" altLang="en-US" sz="2801" b="0" kern="0" dirty="0">
                <a:solidFill>
                  <a:schemeClr val="bg2"/>
                </a:solidFill>
              </a:rPr>
              <a:t>迭代器是一种类似于指针的对象</a:t>
            </a:r>
            <a:r>
              <a:rPr lang="zh-CN" altLang="en-US" sz="2801" b="0" kern="0" dirty="0"/>
              <a:t>。可以使用迭代器来访问容器中的元素，就像我们使用指针来访问数组一样；</a:t>
            </a:r>
          </a:p>
          <a:p>
            <a:pPr>
              <a:lnSpc>
                <a:spcPct val="90000"/>
              </a:lnSpc>
              <a:defRPr/>
            </a:pPr>
            <a:endParaRPr lang="zh-CN" altLang="en-US" sz="2801" b="0" kern="0" dirty="0"/>
          </a:p>
          <a:p>
            <a:pPr>
              <a:lnSpc>
                <a:spcPct val="90000"/>
              </a:lnSpc>
              <a:defRPr/>
            </a:pPr>
            <a:r>
              <a:rPr lang="en-US" altLang="zh-CN" sz="2801" b="0" kern="0" dirty="0"/>
              <a:t>STL</a:t>
            </a:r>
            <a:r>
              <a:rPr lang="zh-CN" altLang="en-US" sz="2801" b="0" kern="0" dirty="0"/>
              <a:t>中定义了五种迭代器：</a:t>
            </a:r>
          </a:p>
          <a:p>
            <a:pPr lvl="1">
              <a:lnSpc>
                <a:spcPct val="90000"/>
              </a:lnSpc>
              <a:defRPr/>
            </a:pPr>
            <a:r>
              <a:rPr lang="zh-CN" altLang="en-US" sz="2400" b="0" kern="0" dirty="0"/>
              <a:t>随机访问迭代器  </a:t>
            </a:r>
            <a:r>
              <a:rPr lang="en-US" altLang="zh-CN" sz="2400" b="0" kern="0" dirty="0" err="1"/>
              <a:t>RandIter</a:t>
            </a:r>
            <a:endParaRPr lang="en-US" altLang="zh-CN" sz="2400" b="0" kern="0" dirty="0"/>
          </a:p>
          <a:p>
            <a:pPr lvl="1">
              <a:lnSpc>
                <a:spcPct val="90000"/>
              </a:lnSpc>
              <a:defRPr/>
            </a:pPr>
            <a:r>
              <a:rPr lang="zh-CN" altLang="en-US" sz="2400" b="0" kern="0" dirty="0"/>
              <a:t>双向迭代器  </a:t>
            </a:r>
            <a:r>
              <a:rPr lang="en-US" altLang="zh-CN" sz="2400" b="0" kern="0" dirty="0" err="1"/>
              <a:t>BiIter</a:t>
            </a:r>
            <a:endParaRPr lang="en-US" altLang="zh-CN" sz="2400" b="0" kern="0" dirty="0"/>
          </a:p>
          <a:p>
            <a:pPr lvl="1">
              <a:lnSpc>
                <a:spcPct val="90000"/>
              </a:lnSpc>
              <a:defRPr/>
            </a:pPr>
            <a:r>
              <a:rPr lang="zh-CN" altLang="en-US" sz="2400" b="0" kern="0" dirty="0"/>
              <a:t>前向迭代器  </a:t>
            </a:r>
            <a:r>
              <a:rPr lang="en-US" altLang="zh-CN" sz="2400" b="0" kern="0" dirty="0" err="1"/>
              <a:t>ForIter</a:t>
            </a:r>
            <a:endParaRPr lang="en-US" altLang="zh-CN" sz="2400" b="0" kern="0" dirty="0"/>
          </a:p>
          <a:p>
            <a:pPr lvl="1">
              <a:lnSpc>
                <a:spcPct val="90000"/>
              </a:lnSpc>
              <a:defRPr/>
            </a:pPr>
            <a:r>
              <a:rPr lang="zh-CN" altLang="en-US" sz="2400" b="0" kern="0" dirty="0"/>
              <a:t>输入迭代器  </a:t>
            </a:r>
            <a:r>
              <a:rPr lang="en-US" altLang="zh-CN" sz="2400" b="0" kern="0" dirty="0" err="1"/>
              <a:t>InIter</a:t>
            </a:r>
            <a:endParaRPr lang="en-US" altLang="zh-CN" sz="2400" b="0" kern="0" dirty="0"/>
          </a:p>
          <a:p>
            <a:pPr lvl="1">
              <a:lnSpc>
                <a:spcPct val="90000"/>
              </a:lnSpc>
              <a:defRPr/>
            </a:pPr>
            <a:r>
              <a:rPr lang="zh-CN" altLang="en-US" sz="2400" b="0" kern="0" dirty="0"/>
              <a:t>输出迭代器  </a:t>
            </a:r>
            <a:r>
              <a:rPr lang="en-US" altLang="zh-CN" sz="2400" b="0" kern="0" dirty="0" err="1"/>
              <a:t>OutIter</a:t>
            </a:r>
            <a:endParaRPr lang="en-US" altLang="zh-CN" sz="2400" b="0" kern="0" dirty="0"/>
          </a:p>
        </p:txBody>
      </p:sp>
      <p:pic>
        <p:nvPicPr>
          <p:cNvPr id="4" name="矩形 1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80" y="-26590"/>
            <a:ext cx="7476216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22511" y="71835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/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/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732309" y="27385"/>
            <a:ext cx="6951041" cy="584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latin typeface="Rockwell" pitchFamily="18" charset="0"/>
                <a:ea typeface="微软雅黑" pitchFamily="34" charset="-122"/>
              </a:rPr>
              <a:t>3.</a:t>
            </a:r>
            <a:r>
              <a:rPr lang="zh-CN" altLang="en-US" sz="2800" kern="0" dirty="0"/>
              <a:t> 标准模板库</a:t>
            </a:r>
            <a:r>
              <a:rPr lang="en-US" altLang="zh-CN" sz="2800" kern="0" dirty="0"/>
              <a:t>STL</a:t>
            </a:r>
            <a:r>
              <a:rPr lang="zh-CN" altLang="en-US" sz="2800" kern="0" dirty="0"/>
              <a:t>：</a:t>
            </a:r>
            <a:r>
              <a:rPr lang="zh-CN" altLang="en-US" sz="3201" kern="0" dirty="0" smtClean="0"/>
              <a:t>迭代</a:t>
            </a:r>
            <a:r>
              <a:rPr lang="zh-CN" altLang="en-US" sz="3201" kern="0" dirty="0"/>
              <a:t>器（</a:t>
            </a:r>
            <a:r>
              <a:rPr lang="en-US" altLang="zh-CN" sz="3201" kern="0" dirty="0"/>
              <a:t>iterator</a:t>
            </a:r>
            <a:r>
              <a:rPr lang="zh-CN" altLang="en-US" sz="3201" kern="0" dirty="0"/>
              <a:t>）</a:t>
            </a:r>
            <a:endParaRPr lang="en-US" altLang="zh-CN" sz="3200" kern="0" dirty="0"/>
          </a:p>
        </p:txBody>
      </p:sp>
    </p:spTree>
    <p:extLst>
      <p:ext uri="{BB962C8B-B14F-4D97-AF65-F5344CB8AC3E}">
        <p14:creationId xmlns:p14="http://schemas.microsoft.com/office/powerpoint/2010/main" val="31494562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3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64034" y="1269554"/>
            <a:ext cx="11271522" cy="464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sz="2801" kern="0" dirty="0"/>
              <a:t>在实际的</a:t>
            </a:r>
            <a:r>
              <a:rPr lang="en-US" altLang="zh-CN" sz="2801" kern="0" dirty="0"/>
              <a:t>C++</a:t>
            </a:r>
            <a:r>
              <a:rPr lang="zh-CN" altLang="en-US" sz="2801" kern="0" dirty="0"/>
              <a:t>面向对象程序设计中，</a:t>
            </a:r>
            <a:r>
              <a:rPr lang="en-US" altLang="zh-CN" sz="2801" kern="0" dirty="0"/>
              <a:t>STL</a:t>
            </a:r>
            <a:r>
              <a:rPr lang="zh-CN" altLang="en-US" sz="2801" kern="0" dirty="0"/>
              <a:t>库将起着举足轻重的作用。</a:t>
            </a:r>
          </a:p>
          <a:p>
            <a:pPr>
              <a:defRPr/>
            </a:pPr>
            <a:r>
              <a:rPr lang="en-US" altLang="zh-CN" sz="2801" kern="0" dirty="0"/>
              <a:t>STL</a:t>
            </a:r>
            <a:r>
              <a:rPr lang="zh-CN" altLang="en-US" sz="2801" kern="0" dirty="0"/>
              <a:t>是一个非常庞大、复杂的类库</a:t>
            </a:r>
          </a:p>
          <a:p>
            <a:pPr>
              <a:defRPr/>
            </a:pPr>
            <a:r>
              <a:rPr lang="zh-CN" altLang="en-US" sz="2801" kern="0" dirty="0"/>
              <a:t>目前已经有不少专著介绍</a:t>
            </a:r>
            <a:r>
              <a:rPr lang="en-US" altLang="zh-CN" sz="2801" kern="0" dirty="0"/>
              <a:t>STL</a:t>
            </a:r>
          </a:p>
          <a:p>
            <a:pPr>
              <a:defRPr/>
            </a:pPr>
            <a:endParaRPr lang="en-US" altLang="zh-CN" sz="2801" kern="0" dirty="0"/>
          </a:p>
          <a:p>
            <a:pPr>
              <a:defRPr/>
            </a:pPr>
            <a:r>
              <a:rPr lang="zh-CN" altLang="en-US" sz="2801" kern="0" dirty="0"/>
              <a:t>我们通过简单的实例介绍最基本的应用方法</a:t>
            </a:r>
          </a:p>
          <a:p>
            <a:pPr>
              <a:defRPr/>
            </a:pPr>
            <a:endParaRPr lang="en-US" altLang="zh-CN" sz="2801" kern="0" dirty="0"/>
          </a:p>
        </p:txBody>
      </p:sp>
      <p:pic>
        <p:nvPicPr>
          <p:cNvPr id="4" name="矩形 1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67" y="0"/>
            <a:ext cx="7476216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84298" y="98425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/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/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694096" y="53975"/>
            <a:ext cx="6951041" cy="523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 smtClean="0">
                <a:latin typeface="Rockwell" pitchFamily="18" charset="0"/>
                <a:ea typeface="微软雅黑" pitchFamily="34" charset="-122"/>
              </a:rPr>
              <a:t>4.</a:t>
            </a:r>
            <a:r>
              <a:rPr lang="zh-CN" altLang="en-US" sz="2800" kern="0" dirty="0" smtClean="0"/>
              <a:t> </a:t>
            </a:r>
            <a:r>
              <a:rPr lang="en-US" altLang="zh-CN" sz="2800" kern="0" dirty="0" smtClean="0"/>
              <a:t>STL</a:t>
            </a:r>
            <a:r>
              <a:rPr lang="zh-CN" altLang="en-US" sz="2800" kern="0" dirty="0" smtClean="0"/>
              <a:t>的简单使用方法</a:t>
            </a:r>
            <a:endParaRPr lang="en-US" altLang="zh-CN" sz="3200" kern="0" dirty="0"/>
          </a:p>
        </p:txBody>
      </p:sp>
    </p:spTree>
    <p:extLst>
      <p:ext uri="{BB962C8B-B14F-4D97-AF65-F5344CB8AC3E}">
        <p14:creationId xmlns:p14="http://schemas.microsoft.com/office/powerpoint/2010/main" val="322358520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600"/>
                            </p:stCondLst>
                            <p:childTnLst>
                              <p:par>
                                <p:cTn id="3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utoUpdateAnimBg="0"/>
      <p:bldP spid="12" grpId="0"/>
      <p:bldP spid="12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0824" name="Picture 72" descr="未标题-84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150" y="685800"/>
            <a:ext cx="4103688" cy="353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0756" name="文本框 45"/>
          <p:cNvSpPr txBox="1">
            <a:spLocks noChangeArrowheads="1"/>
          </p:cNvSpPr>
          <p:nvPr/>
        </p:nvSpPr>
        <p:spPr bwMode="auto">
          <a:xfrm>
            <a:off x="3028950" y="4989513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117" tIns="46058" rIns="92117" bIns="46058">
            <a:spAutoFit/>
          </a:bodyPr>
          <a:lstStyle>
            <a:lvl1pPr defTabSz="1228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998538" indent="-384175" defTabSz="1228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535113" indent="-306388" defTabSz="1228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2149475" indent="-306388" defTabSz="1228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763838" indent="-307975" defTabSz="1228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3221038" indent="-307975" defTabSz="1228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3678238" indent="-307975" defTabSz="1228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4135438" indent="-307975" defTabSz="1228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4592638" indent="-307975" defTabSz="1228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FEB54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70757" name="矩形 134"/>
          <p:cNvSpPr>
            <a:spLocks noChangeArrowheads="1"/>
          </p:cNvSpPr>
          <p:nvPr/>
        </p:nvSpPr>
        <p:spPr bwMode="auto">
          <a:xfrm>
            <a:off x="4946650" y="1162050"/>
            <a:ext cx="1912938" cy="2051050"/>
          </a:xfrm>
          <a:prstGeom prst="rect">
            <a:avLst/>
          </a:prstGeom>
          <a:noFill/>
          <a:ln>
            <a:noFill/>
          </a:ln>
          <a:effectLst>
            <a:outerShdw dist="508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92" tIns="34295" rIns="68592" bIns="34295">
            <a:spAutoFit/>
          </a:bodyPr>
          <a:lstStyle/>
          <a:p>
            <a:pPr algn="ctr" defTabSz="685800"/>
            <a:r>
              <a:rPr lang="en-US" altLang="zh-CN" sz="13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方正兰亭细黑_GBK"/>
                <a:sym typeface="微软雅黑" pitchFamily="34" charset="-122"/>
              </a:rPr>
              <a:t>4</a:t>
            </a:r>
          </a:p>
        </p:txBody>
      </p:sp>
      <p:grpSp>
        <p:nvGrpSpPr>
          <p:cNvPr id="91" name="组合 90"/>
          <p:cNvGrpSpPr>
            <a:grpSpLocks/>
          </p:cNvGrpSpPr>
          <p:nvPr/>
        </p:nvGrpSpPr>
        <p:grpSpPr bwMode="auto">
          <a:xfrm>
            <a:off x="4216400" y="944563"/>
            <a:ext cx="466725" cy="468312"/>
            <a:chOff x="1192404" y="608225"/>
            <a:chExt cx="1755828" cy="1759616"/>
          </a:xfrm>
        </p:grpSpPr>
        <p:grpSp>
          <p:nvGrpSpPr>
            <p:cNvPr id="970759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94" name="任意多边形 82"/>
              <p:cNvSpPr/>
              <p:nvPr/>
            </p:nvSpPr>
            <p:spPr>
              <a:xfrm rot="3738964">
                <a:off x="6379732" y="2488771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5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70762" name="任意多边形 83"/>
                <p:cNvPicPr>
                  <a:picLocks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70763" name="Text Box 11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93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grpSp>
        <p:nvGrpSpPr>
          <p:cNvPr id="96" name="组合 95"/>
          <p:cNvGrpSpPr>
            <a:grpSpLocks/>
          </p:cNvGrpSpPr>
          <p:nvPr/>
        </p:nvGrpSpPr>
        <p:grpSpPr bwMode="auto">
          <a:xfrm>
            <a:off x="4095750" y="2278063"/>
            <a:ext cx="552450" cy="554037"/>
            <a:chOff x="1192404" y="608225"/>
            <a:chExt cx="1755828" cy="1759616"/>
          </a:xfrm>
        </p:grpSpPr>
        <p:grpSp>
          <p:nvGrpSpPr>
            <p:cNvPr id="970768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99" name="任意多边形 82"/>
              <p:cNvSpPr/>
              <p:nvPr/>
            </p:nvSpPr>
            <p:spPr>
              <a:xfrm rot="3738964">
                <a:off x="6379727" y="2488776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00" name="任意多边形 83"/>
              <p:cNvGrpSpPr>
                <a:grpSpLocks/>
              </p:cNvGrpSpPr>
              <p:nvPr/>
            </p:nvGrpSpPr>
            <p:grpSpPr bwMode="auto">
              <a:xfrm>
                <a:off x="6393826" y="2490687"/>
                <a:ext cx="2505748" cy="2500354"/>
                <a:chOff x="2950464" y="1987296"/>
                <a:chExt cx="1322832" cy="1322832"/>
              </a:xfrm>
            </p:grpSpPr>
            <p:pic>
              <p:nvPicPr>
                <p:cNvPr id="970771" name="任意多边形 83"/>
                <p:cNvPicPr>
                  <a:picLocks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504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70772" name="Text Box 20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2957338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98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grpSp>
        <p:nvGrpSpPr>
          <p:cNvPr id="101" name="组合 100"/>
          <p:cNvGrpSpPr>
            <a:grpSpLocks/>
          </p:cNvGrpSpPr>
          <p:nvPr/>
        </p:nvGrpSpPr>
        <p:grpSpPr bwMode="auto">
          <a:xfrm>
            <a:off x="7383463" y="2493963"/>
            <a:ext cx="527050" cy="528637"/>
            <a:chOff x="1192404" y="608225"/>
            <a:chExt cx="1755828" cy="1759616"/>
          </a:xfrm>
        </p:grpSpPr>
        <p:grpSp>
          <p:nvGrpSpPr>
            <p:cNvPr id="970777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04" name="任意多边形 82"/>
              <p:cNvSpPr/>
              <p:nvPr/>
            </p:nvSpPr>
            <p:spPr>
              <a:xfrm rot="3738964">
                <a:off x="6379727" y="2488776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05" name="任意多边形 83"/>
              <p:cNvGrpSpPr>
                <a:grpSpLocks/>
              </p:cNvGrpSpPr>
              <p:nvPr/>
            </p:nvGrpSpPr>
            <p:grpSpPr bwMode="auto">
              <a:xfrm>
                <a:off x="6401157" y="2490687"/>
                <a:ext cx="2494201" cy="2500354"/>
                <a:chOff x="4005072" y="1987296"/>
                <a:chExt cx="1316736" cy="1322832"/>
              </a:xfrm>
            </p:grpSpPr>
            <p:pic>
              <p:nvPicPr>
                <p:cNvPr id="970780" name="任意多边形 83"/>
                <p:cNvPicPr>
                  <a:picLocks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05072" y="1987296"/>
                  <a:ext cx="1316736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70781" name="Text Box 29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4008076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03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FD7104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grpSp>
        <p:nvGrpSpPr>
          <p:cNvPr id="116" name="组合 115"/>
          <p:cNvGrpSpPr>
            <a:grpSpLocks/>
          </p:cNvGrpSpPr>
          <p:nvPr/>
        </p:nvGrpSpPr>
        <p:grpSpPr bwMode="auto">
          <a:xfrm>
            <a:off x="7312025" y="1557338"/>
            <a:ext cx="466725" cy="468312"/>
            <a:chOff x="1192404" y="608225"/>
            <a:chExt cx="1755828" cy="1759616"/>
          </a:xfrm>
        </p:grpSpPr>
        <p:grpSp>
          <p:nvGrpSpPr>
            <p:cNvPr id="97078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19" name="任意多边形 82"/>
              <p:cNvSpPr/>
              <p:nvPr/>
            </p:nvSpPr>
            <p:spPr>
              <a:xfrm rot="3738964">
                <a:off x="6379732" y="2488771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20" name="任意多边形 83"/>
              <p:cNvGrpSpPr>
                <a:grpSpLocks/>
              </p:cNvGrpSpPr>
              <p:nvPr/>
            </p:nvGrpSpPr>
            <p:grpSpPr bwMode="auto">
              <a:xfrm>
                <a:off x="6393371" y="2490687"/>
                <a:ext cx="2505748" cy="2500354"/>
                <a:chOff x="7150608" y="1987296"/>
                <a:chExt cx="1322832" cy="1322832"/>
              </a:xfrm>
            </p:grpSpPr>
            <p:pic>
              <p:nvPicPr>
                <p:cNvPr id="970789" name="任意多边形 83"/>
                <p:cNvPicPr>
                  <a:picLocks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50608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70790" name="Text Box 38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7157722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18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grpSp>
        <p:nvGrpSpPr>
          <p:cNvPr id="106" name="组合 105"/>
          <p:cNvGrpSpPr>
            <a:grpSpLocks/>
          </p:cNvGrpSpPr>
          <p:nvPr/>
        </p:nvGrpSpPr>
        <p:grpSpPr bwMode="auto">
          <a:xfrm>
            <a:off x="3927475" y="2997200"/>
            <a:ext cx="466725" cy="468313"/>
            <a:chOff x="1192404" y="608225"/>
            <a:chExt cx="1755828" cy="1759616"/>
          </a:xfrm>
        </p:grpSpPr>
        <p:grpSp>
          <p:nvGrpSpPr>
            <p:cNvPr id="970795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09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10" name="任意多边形 83"/>
              <p:cNvGrpSpPr>
                <a:grpSpLocks/>
              </p:cNvGrpSpPr>
              <p:nvPr/>
            </p:nvGrpSpPr>
            <p:grpSpPr bwMode="auto">
              <a:xfrm>
                <a:off x="6393188" y="2490687"/>
                <a:ext cx="2505748" cy="2500354"/>
                <a:chOff x="5096256" y="1987296"/>
                <a:chExt cx="1322832" cy="1322832"/>
              </a:xfrm>
            </p:grpSpPr>
            <p:pic>
              <p:nvPicPr>
                <p:cNvPr id="970798" name="任意多边形 83"/>
                <p:cNvPicPr>
                  <a:picLocks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96256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70799" name="Text Box 47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510346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08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595859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7860620" y="1855169"/>
            <a:ext cx="461248" cy="46124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3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2" name="组合 50"/>
          <p:cNvGrpSpPr/>
          <p:nvPr/>
        </p:nvGrpSpPr>
        <p:grpSpPr>
          <a:xfrm>
            <a:off x="3755345" y="1628156"/>
            <a:ext cx="461248" cy="46124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4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6" name="组合 50"/>
          <p:cNvGrpSpPr/>
          <p:nvPr/>
        </p:nvGrpSpPr>
        <p:grpSpPr>
          <a:xfrm>
            <a:off x="7532497" y="3277970"/>
            <a:ext cx="365196" cy="36519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8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9" name="组合 50"/>
          <p:cNvGrpSpPr/>
          <p:nvPr/>
        </p:nvGrpSpPr>
        <p:grpSpPr>
          <a:xfrm>
            <a:off x="3300679" y="2138904"/>
            <a:ext cx="405218" cy="40521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2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13" name="组合 50"/>
          <p:cNvGrpSpPr/>
          <p:nvPr/>
        </p:nvGrpSpPr>
        <p:grpSpPr>
          <a:xfrm>
            <a:off x="4669104" y="3358104"/>
            <a:ext cx="405218" cy="40521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5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16" name="组合 50"/>
          <p:cNvGrpSpPr/>
          <p:nvPr/>
        </p:nvGrpSpPr>
        <p:grpSpPr>
          <a:xfrm>
            <a:off x="7007034" y="1045945"/>
            <a:ext cx="365197" cy="36519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111" name="组合 110"/>
          <p:cNvGrpSpPr>
            <a:grpSpLocks/>
          </p:cNvGrpSpPr>
          <p:nvPr/>
        </p:nvGrpSpPr>
        <p:grpSpPr bwMode="auto">
          <a:xfrm>
            <a:off x="6808788" y="2997200"/>
            <a:ext cx="466725" cy="468313"/>
            <a:chOff x="1192404" y="608225"/>
            <a:chExt cx="1755828" cy="1759616"/>
          </a:xfrm>
        </p:grpSpPr>
        <p:grpSp>
          <p:nvGrpSpPr>
            <p:cNvPr id="970810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14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15" name="任意多边形 83"/>
              <p:cNvGrpSpPr>
                <a:grpSpLocks/>
              </p:cNvGrpSpPr>
              <p:nvPr/>
            </p:nvGrpSpPr>
            <p:grpSpPr bwMode="auto">
              <a:xfrm>
                <a:off x="6400992" y="2490687"/>
                <a:ext cx="2494201" cy="2500354"/>
                <a:chOff x="6114288" y="1987296"/>
                <a:chExt cx="1316736" cy="1322832"/>
              </a:xfrm>
            </p:grpSpPr>
            <p:pic>
              <p:nvPicPr>
                <p:cNvPr id="970813" name="任意多边形 83"/>
                <p:cNvPicPr>
                  <a:picLocks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14288" y="1987296"/>
                  <a:ext cx="1316736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70814" name="Text Box 6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6117379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13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970818" name="文本框 33"/>
          <p:cNvSpPr txBox="1">
            <a:spLocks noChangeArrowheads="1"/>
          </p:cNvSpPr>
          <p:nvPr/>
        </p:nvSpPr>
        <p:spPr bwMode="auto">
          <a:xfrm>
            <a:off x="4179888" y="3789363"/>
            <a:ext cx="357663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5" rIns="91431" bIns="45715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5400">
                <a:latin typeface="Impact" pitchFamily="34" charset="0"/>
                <a:ea typeface="方正大黑简体" pitchFamily="65" charset="-122"/>
              </a:rPr>
              <a:t>第四部分</a:t>
            </a:r>
          </a:p>
        </p:txBody>
      </p:sp>
      <p:grpSp>
        <p:nvGrpSpPr>
          <p:cNvPr id="970819" name="Group 67"/>
          <p:cNvGrpSpPr>
            <a:grpSpLocks/>
          </p:cNvGrpSpPr>
          <p:nvPr/>
        </p:nvGrpSpPr>
        <p:grpSpPr bwMode="auto">
          <a:xfrm>
            <a:off x="3028950" y="4724400"/>
            <a:ext cx="5950545" cy="576263"/>
            <a:chOff x="4522" y="2750"/>
            <a:chExt cx="4861" cy="552"/>
          </a:xfrm>
        </p:grpSpPr>
        <p:sp>
          <p:nvSpPr>
            <p:cNvPr id="5" name="圆角矩形 4"/>
            <p:cNvSpPr>
              <a:spLocks noChangeArrowheads="1"/>
            </p:cNvSpPr>
            <p:nvPr/>
          </p:nvSpPr>
          <p:spPr bwMode="auto">
            <a:xfrm>
              <a:off x="4522" y="2750"/>
              <a:ext cx="4861" cy="55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AFAFA"/>
                </a:gs>
                <a:gs pos="74001">
                  <a:srgbClr val="D7D7D7"/>
                </a:gs>
                <a:gs pos="83000">
                  <a:srgbClr val="D7D7D7"/>
                </a:gs>
                <a:gs pos="100000">
                  <a:srgbClr val="E4E4E4"/>
                </a:gs>
              </a:gsLst>
              <a:lin ang="5400000" scaled="1"/>
            </a:gradFill>
            <a:ln w="12700" algn="ctr">
              <a:solidFill>
                <a:srgbClr val="7F7F7F"/>
              </a:solidFill>
              <a:miter lim="800000"/>
              <a:headEnd/>
              <a:tailEnd/>
            </a:ln>
          </p:spPr>
          <p:txBody>
            <a:bodyPr lIns="91477" tIns="45738" rIns="91477" bIns="45738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4522" y="2750"/>
              <a:ext cx="4849" cy="297"/>
            </a:xfrm>
            <a:custGeom>
              <a:avLst/>
              <a:gdLst>
                <a:gd name="connsiteX0" fmla="*/ 368300 w 6483350"/>
                <a:gd name="connsiteY0" fmla="*/ 0 h 396875"/>
                <a:gd name="connsiteX1" fmla="*/ 6115050 w 6483350"/>
                <a:gd name="connsiteY1" fmla="*/ 0 h 396875"/>
                <a:gd name="connsiteX2" fmla="*/ 6483350 w 6483350"/>
                <a:gd name="connsiteY2" fmla="*/ 368300 h 396875"/>
                <a:gd name="connsiteX3" fmla="*/ 6477581 w 6483350"/>
                <a:gd name="connsiteY3" fmla="*/ 396875 h 396875"/>
                <a:gd name="connsiteX4" fmla="*/ 5769 w 6483350"/>
                <a:gd name="connsiteY4" fmla="*/ 396875 h 396875"/>
                <a:gd name="connsiteX5" fmla="*/ 0 w 6483350"/>
                <a:gd name="connsiteY5" fmla="*/ 368300 h 396875"/>
                <a:gd name="connsiteX6" fmla="*/ 368300 w 6483350"/>
                <a:gd name="connsiteY6" fmla="*/ 0 h 3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83350" h="396875">
                  <a:moveTo>
                    <a:pt x="368300" y="0"/>
                  </a:moveTo>
                  <a:lnTo>
                    <a:pt x="6115050" y="0"/>
                  </a:lnTo>
                  <a:cubicBezTo>
                    <a:pt x="6318456" y="0"/>
                    <a:pt x="6483350" y="164894"/>
                    <a:pt x="6483350" y="368300"/>
                  </a:cubicBezTo>
                  <a:lnTo>
                    <a:pt x="6477581" y="396875"/>
                  </a:lnTo>
                  <a:lnTo>
                    <a:pt x="5769" y="396875"/>
                  </a:lnTo>
                  <a:lnTo>
                    <a:pt x="0" y="368300"/>
                  </a:lnTo>
                  <a:cubicBezTo>
                    <a:pt x="0" y="164894"/>
                    <a:pt x="164894" y="0"/>
                    <a:pt x="368300" y="0"/>
                  </a:cubicBezTo>
                  <a:close/>
                </a:path>
              </a:pathLst>
            </a:cu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/>
            </a:p>
          </p:txBody>
        </p:sp>
      </p:grpSp>
      <p:sp>
        <p:nvSpPr>
          <p:cNvPr id="970822" name="圆角矩形 606"/>
          <p:cNvSpPr>
            <a:spLocks noChangeArrowheads="1"/>
          </p:cNvSpPr>
          <p:nvPr/>
        </p:nvSpPr>
        <p:spPr bwMode="auto">
          <a:xfrm>
            <a:off x="3300679" y="4662488"/>
            <a:ext cx="5318776" cy="7112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77" tIns="45738" rIns="91477" bIns="45738" anchor="ctr"/>
          <a:lstStyle/>
          <a:p>
            <a:pPr algn="ctr"/>
            <a:r>
              <a:rPr lang="zh-CN" altLang="en-US" sz="3600" kern="0" dirty="0"/>
              <a:t>标准模板库</a:t>
            </a:r>
            <a:r>
              <a:rPr lang="en-US" altLang="zh-CN" sz="3600" kern="0" dirty="0"/>
              <a:t>STL</a:t>
            </a:r>
            <a:r>
              <a:rPr lang="zh-CN" altLang="en-US" sz="3600" kern="0" dirty="0"/>
              <a:t>应用举例</a:t>
            </a:r>
            <a:endParaRPr lang="zh-CN" altLang="zh-CN" sz="32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154057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708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708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708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708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707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70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70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9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8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9708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9708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9708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5155"/>
                            </p:stCondLst>
                            <p:childTnLst>
                              <p:par>
                                <p:cTn id="97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9708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0" fill="hold"/>
                                        <p:tgtEl>
                                          <p:spTgt spid="9708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0" fill="hold"/>
                                        <p:tgtEl>
                                          <p:spTgt spid="970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0" fill="hold"/>
                                        <p:tgtEl>
                                          <p:spTgt spid="970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7155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3000"/>
                                        <p:tgtEl>
                                          <p:spTgt spid="970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0757" grpId="0"/>
      <p:bldP spid="970818" grpId="0"/>
      <p:bldP spid="97082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2212076" y="609741"/>
            <a:ext cx="7774199" cy="91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4001" kern="0" dirty="0" smtClean="0"/>
              <a:t>标准</a:t>
            </a:r>
            <a:r>
              <a:rPr lang="zh-CN" altLang="en-US" sz="4001" kern="0" dirty="0"/>
              <a:t>模板库</a:t>
            </a:r>
            <a:r>
              <a:rPr lang="en-US" altLang="zh-CN" sz="4001" kern="0" dirty="0"/>
              <a:t>STL</a:t>
            </a:r>
            <a:r>
              <a:rPr lang="zh-CN" altLang="en-US" sz="4001" kern="0" dirty="0"/>
              <a:t>应用举例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736428" y="1845103"/>
            <a:ext cx="5259017" cy="379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sz="2801" kern="0" dirty="0"/>
              <a:t>向量 </a:t>
            </a:r>
            <a:r>
              <a:rPr lang="en-US" altLang="zh-CN" sz="2801" kern="0" dirty="0"/>
              <a:t>vector</a:t>
            </a:r>
          </a:p>
          <a:p>
            <a:pPr>
              <a:defRPr/>
            </a:pPr>
            <a:r>
              <a:rPr lang="zh-CN" altLang="en-US" sz="2801" kern="0" dirty="0"/>
              <a:t>线性表 </a:t>
            </a:r>
            <a:r>
              <a:rPr lang="en-US" altLang="zh-CN" sz="2801" kern="0" dirty="0"/>
              <a:t>list  </a:t>
            </a:r>
          </a:p>
          <a:p>
            <a:pPr>
              <a:defRPr/>
            </a:pPr>
            <a:r>
              <a:rPr lang="zh-CN" altLang="en-US" sz="2801" kern="0" dirty="0"/>
              <a:t>队列 </a:t>
            </a:r>
            <a:r>
              <a:rPr lang="en-US" altLang="zh-CN" sz="2801" kern="0" dirty="0"/>
              <a:t>queue</a:t>
            </a:r>
          </a:p>
          <a:p>
            <a:pPr>
              <a:defRPr/>
            </a:pPr>
            <a:r>
              <a:rPr lang="zh-CN" altLang="en-US" sz="2801" kern="0" dirty="0"/>
              <a:t>集合 </a:t>
            </a:r>
            <a:r>
              <a:rPr lang="en-US" altLang="zh-CN" sz="2801" kern="0" dirty="0"/>
              <a:t>set</a:t>
            </a:r>
          </a:p>
          <a:p>
            <a:pPr>
              <a:defRPr/>
            </a:pPr>
            <a:r>
              <a:rPr lang="zh-CN" altLang="en-US" sz="2801" kern="0" dirty="0"/>
              <a:t>映射 </a:t>
            </a:r>
            <a:r>
              <a:rPr lang="en-US" altLang="zh-CN" sz="2801" kern="0" dirty="0"/>
              <a:t>map</a:t>
            </a:r>
          </a:p>
          <a:p>
            <a:pPr>
              <a:defRPr/>
            </a:pPr>
            <a:r>
              <a:rPr lang="zh-CN" altLang="en-US" sz="2801" kern="0" dirty="0"/>
              <a:t>字符串</a:t>
            </a:r>
            <a:r>
              <a:rPr lang="en-US" altLang="zh-CN" sz="2801" kern="0" dirty="0"/>
              <a:t>string</a:t>
            </a:r>
          </a:p>
        </p:txBody>
      </p:sp>
    </p:spTree>
    <p:extLst>
      <p:ext uri="{BB962C8B-B14F-4D97-AF65-F5344CB8AC3E}">
        <p14:creationId xmlns:p14="http://schemas.microsoft.com/office/powerpoint/2010/main" val="152724668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26306" y="1053530"/>
            <a:ext cx="11547631" cy="449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sz="2801" kern="0" dirty="0"/>
              <a:t>向量</a:t>
            </a:r>
            <a:r>
              <a:rPr lang="en-US" altLang="zh-CN" sz="2801" kern="0" dirty="0"/>
              <a:t>vector</a:t>
            </a:r>
            <a:r>
              <a:rPr lang="zh-CN" altLang="en-US" sz="2801" kern="0" dirty="0"/>
              <a:t>类可用来支持</a:t>
            </a:r>
            <a:r>
              <a:rPr lang="zh-CN" altLang="en-US" sz="2801" kern="0" dirty="0">
                <a:solidFill>
                  <a:schemeClr val="bg2"/>
                </a:solidFill>
              </a:rPr>
              <a:t>动态数组</a:t>
            </a:r>
            <a:r>
              <a:rPr lang="zh-CN" altLang="en-US" sz="2801" kern="0" dirty="0"/>
              <a:t>，动态数组是指可以根据需要改变大小的数组。</a:t>
            </a:r>
          </a:p>
          <a:p>
            <a:pPr>
              <a:defRPr/>
            </a:pPr>
            <a:endParaRPr lang="zh-CN" altLang="en-US" sz="2801" kern="0" dirty="0"/>
          </a:p>
          <a:p>
            <a:pPr>
              <a:defRPr/>
            </a:pPr>
            <a:r>
              <a:rPr lang="zh-CN" altLang="en-US" sz="2801" kern="0" dirty="0"/>
              <a:t>可以很容易地声明一个</a:t>
            </a:r>
            <a:r>
              <a:rPr lang="en-US" altLang="zh-CN" sz="2801" kern="0" dirty="0"/>
              <a:t>vector</a:t>
            </a:r>
            <a:r>
              <a:rPr lang="zh-CN" altLang="en-US" sz="2801" kern="0" dirty="0"/>
              <a:t>类对象，例如：</a:t>
            </a:r>
          </a:p>
          <a:p>
            <a:pPr lvl="1">
              <a:buFontTx/>
              <a:buNone/>
              <a:defRPr/>
            </a:pPr>
            <a:r>
              <a:rPr lang="en-US" altLang="zh-CN" sz="2801" b="0" kern="0" dirty="0"/>
              <a:t>vector &lt;</a:t>
            </a:r>
            <a:r>
              <a:rPr lang="en-US" altLang="zh-CN" sz="2801" b="0" kern="0" dirty="0" err="1"/>
              <a:t>int</a:t>
            </a:r>
            <a:r>
              <a:rPr lang="en-US" altLang="zh-CN" sz="2801" b="0" kern="0" dirty="0"/>
              <a:t>&gt; iv;</a:t>
            </a:r>
          </a:p>
          <a:p>
            <a:pPr lvl="1">
              <a:buFontTx/>
              <a:buNone/>
              <a:defRPr/>
            </a:pPr>
            <a:r>
              <a:rPr lang="en-US" altLang="zh-CN" sz="2801" b="0" kern="0" dirty="0"/>
              <a:t>vector &lt;</a:t>
            </a:r>
            <a:r>
              <a:rPr lang="en-US" altLang="zh-CN" sz="2801" b="0" kern="0" dirty="0" err="1"/>
              <a:t>int</a:t>
            </a:r>
            <a:r>
              <a:rPr lang="en-US" altLang="zh-CN" sz="2801" b="0" kern="0" dirty="0"/>
              <a:t>&gt; cv(5);</a:t>
            </a:r>
          </a:p>
          <a:p>
            <a:pPr lvl="1">
              <a:buFontTx/>
              <a:buNone/>
              <a:defRPr/>
            </a:pPr>
            <a:r>
              <a:rPr lang="en-US" altLang="zh-CN" sz="2801" b="0" kern="0" dirty="0"/>
              <a:t>vector &lt;</a:t>
            </a:r>
            <a:r>
              <a:rPr lang="en-US" altLang="zh-CN" sz="2801" b="0" kern="0" dirty="0" err="1"/>
              <a:t>int</a:t>
            </a:r>
            <a:r>
              <a:rPr lang="en-US" altLang="zh-CN" sz="2801" b="0" kern="0" dirty="0"/>
              <a:t>&gt; cv(5,’x’);</a:t>
            </a:r>
          </a:p>
          <a:p>
            <a:pPr lvl="1">
              <a:buFontTx/>
              <a:buNone/>
              <a:defRPr/>
            </a:pPr>
            <a:r>
              <a:rPr lang="en-US" altLang="zh-CN" sz="2801" b="0" kern="0" dirty="0"/>
              <a:t>vector &lt;</a:t>
            </a:r>
            <a:r>
              <a:rPr lang="en-US" altLang="zh-CN" sz="2801" b="0" kern="0" dirty="0" err="1"/>
              <a:t>int</a:t>
            </a:r>
            <a:r>
              <a:rPr lang="en-US" altLang="zh-CN" sz="2801" b="0" kern="0" dirty="0"/>
              <a:t>&gt; iv2(iv);</a:t>
            </a:r>
          </a:p>
        </p:txBody>
      </p:sp>
      <p:pic>
        <p:nvPicPr>
          <p:cNvPr id="4" name="矩形 1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52" y="-26590"/>
            <a:ext cx="4266088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22511" y="70247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/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/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660302" y="25797"/>
            <a:ext cx="3782689" cy="646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 smtClean="0">
                <a:latin typeface="Rockwell" pitchFamily="18" charset="0"/>
                <a:ea typeface="微软雅黑" pitchFamily="34" charset="-122"/>
              </a:rPr>
              <a:t>1.</a:t>
            </a:r>
            <a:r>
              <a:rPr lang="zh-CN" altLang="en-US" sz="3600" kern="0" dirty="0"/>
              <a:t>向量 </a:t>
            </a:r>
            <a:r>
              <a:rPr lang="en-US" altLang="zh-CN" sz="3600" kern="0" dirty="0"/>
              <a:t>vector</a:t>
            </a:r>
            <a:endParaRPr lang="zh-CN" altLang="en-US" sz="3600" dirty="0"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39151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400"/>
                            </p:stCondLst>
                            <p:childTnLst>
                              <p:par>
                                <p:cTn id="3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utoUpdateAnimBg="0"/>
      <p:bldP spid="12" grpId="0"/>
      <p:bldP spid="12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591152" y="1371918"/>
            <a:ext cx="9547558" cy="522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b="0" kern="0" dirty="0"/>
              <a:t>// Access a vector using an iterator.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b="0" kern="0" dirty="0"/>
              <a:t>#include &lt;</a:t>
            </a:r>
            <a:r>
              <a:rPr lang="en-US" altLang="zh-CN" sz="2400" b="0" kern="0" dirty="0" err="1"/>
              <a:t>iostream</a:t>
            </a:r>
            <a:r>
              <a:rPr lang="en-US" altLang="zh-CN" sz="2400" b="0" kern="0" dirty="0"/>
              <a:t>&gt;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b="0" kern="0" dirty="0"/>
              <a:t>#include &lt;vector&gt;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b="0" kern="0" dirty="0"/>
              <a:t>using namespace </a:t>
            </a:r>
            <a:r>
              <a:rPr lang="en-US" altLang="zh-CN" sz="2400" b="0" kern="0" dirty="0" err="1"/>
              <a:t>std</a:t>
            </a:r>
            <a:r>
              <a:rPr lang="en-US" altLang="zh-CN" sz="2400" b="0" kern="0" dirty="0"/>
              <a:t>;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b="0" kern="0" dirty="0" err="1"/>
              <a:t>int</a:t>
            </a:r>
            <a:r>
              <a:rPr lang="en-US" altLang="zh-CN" sz="2400" b="0" kern="0" dirty="0"/>
              <a:t> main( )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b="0" kern="0" dirty="0"/>
              <a:t>{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b="0" kern="0" dirty="0"/>
              <a:t>  </a:t>
            </a:r>
            <a:r>
              <a:rPr lang="en-US" altLang="zh-CN" sz="2400" b="0" kern="0" dirty="0" smtClean="0"/>
              <a:t>      vector&lt;char</a:t>
            </a:r>
            <a:r>
              <a:rPr lang="en-US" altLang="zh-CN" sz="2400" b="0" kern="0" dirty="0"/>
              <a:t>&gt; v; // create zero-length vector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b="0" kern="0" dirty="0"/>
              <a:t>  </a:t>
            </a:r>
            <a:r>
              <a:rPr lang="en-US" altLang="zh-CN" sz="2400" b="0" kern="0" dirty="0" smtClean="0"/>
              <a:t>      </a:t>
            </a:r>
            <a:r>
              <a:rPr lang="en-US" altLang="zh-CN" sz="2400" b="0" kern="0" dirty="0" err="1" smtClean="0"/>
              <a:t>int</a:t>
            </a:r>
            <a:r>
              <a:rPr lang="en-US" altLang="zh-CN" sz="2400" b="0" kern="0" dirty="0" smtClean="0"/>
              <a:t> </a:t>
            </a:r>
            <a:r>
              <a:rPr lang="en-US" altLang="zh-CN" sz="2400" b="0" kern="0" dirty="0" err="1"/>
              <a:t>i</a:t>
            </a:r>
            <a:r>
              <a:rPr lang="en-US" altLang="zh-CN" sz="2400" b="0" kern="0" dirty="0"/>
              <a:t>;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endParaRPr lang="en-US" altLang="zh-CN" sz="2400" b="0" kern="0" dirty="0"/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b="0" kern="0" dirty="0"/>
              <a:t>  // put values into a vector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b="0" kern="0" dirty="0"/>
              <a:t>  </a:t>
            </a:r>
            <a:r>
              <a:rPr lang="en-US" altLang="zh-CN" sz="2400" b="0" kern="0" dirty="0" smtClean="0"/>
              <a:t>     for(</a:t>
            </a:r>
            <a:r>
              <a:rPr lang="en-US" altLang="zh-CN" sz="2400" b="0" kern="0" dirty="0" err="1" smtClean="0"/>
              <a:t>i</a:t>
            </a:r>
            <a:r>
              <a:rPr lang="en-US" altLang="zh-CN" sz="2400" b="0" kern="0" dirty="0" smtClean="0"/>
              <a:t>=0</a:t>
            </a:r>
            <a:r>
              <a:rPr lang="en-US" altLang="zh-CN" sz="2400" b="0" kern="0" dirty="0"/>
              <a:t>; </a:t>
            </a:r>
            <a:r>
              <a:rPr lang="en-US" altLang="zh-CN" sz="2400" b="0" kern="0" dirty="0" err="1"/>
              <a:t>i</a:t>
            </a:r>
            <a:r>
              <a:rPr lang="en-US" altLang="zh-CN" sz="2400" b="0" kern="0" dirty="0"/>
              <a:t>&lt;10; </a:t>
            </a:r>
            <a:r>
              <a:rPr lang="en-US" altLang="zh-CN" sz="2400" b="0" kern="0" dirty="0" err="1"/>
              <a:t>i</a:t>
            </a:r>
            <a:r>
              <a:rPr lang="en-US" altLang="zh-CN" sz="2400" b="0" kern="0" dirty="0"/>
              <a:t>++) </a:t>
            </a:r>
            <a:endParaRPr lang="en-US" altLang="zh-CN" sz="2400" b="0" kern="0" dirty="0" smtClean="0"/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b="0" kern="0" dirty="0"/>
              <a:t> </a:t>
            </a:r>
            <a:r>
              <a:rPr lang="en-US" altLang="zh-CN" sz="2400" b="0" kern="0" dirty="0" smtClean="0"/>
              <a:t>            </a:t>
            </a:r>
            <a:r>
              <a:rPr lang="en-US" altLang="zh-CN" sz="2400" b="0" kern="0" dirty="0" err="1" smtClean="0"/>
              <a:t>v.push_back</a:t>
            </a:r>
            <a:r>
              <a:rPr lang="en-US" altLang="zh-CN" sz="2400" b="0" kern="0" dirty="0"/>
              <a:t>('A' + </a:t>
            </a:r>
            <a:r>
              <a:rPr lang="en-US" altLang="zh-CN" sz="2400" b="0" kern="0" dirty="0" err="1"/>
              <a:t>i</a:t>
            </a:r>
            <a:r>
              <a:rPr lang="en-US" altLang="zh-CN" sz="2400" b="0" kern="0" dirty="0"/>
              <a:t>);  </a:t>
            </a:r>
          </a:p>
        </p:txBody>
      </p:sp>
      <p:pic>
        <p:nvPicPr>
          <p:cNvPr id="4" name="矩形 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51" y="-26590"/>
            <a:ext cx="5850263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22511" y="70247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/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/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660302" y="25797"/>
            <a:ext cx="5213200" cy="646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 dirty="0" smtClean="0"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600" dirty="0" smtClean="0">
                <a:latin typeface="Rockwell" pitchFamily="18" charset="0"/>
                <a:ea typeface="微软雅黑" pitchFamily="34" charset="-122"/>
              </a:rPr>
              <a:t>1.</a:t>
            </a:r>
            <a:r>
              <a:rPr lang="zh-CN" altLang="en-US" sz="3600" kern="0" dirty="0"/>
              <a:t>向量 </a:t>
            </a:r>
            <a:r>
              <a:rPr lang="en-US" altLang="zh-CN" sz="3600" kern="0" dirty="0" smtClean="0"/>
              <a:t>vector</a:t>
            </a:r>
            <a:r>
              <a:rPr lang="zh-CN" altLang="en-US" sz="3600" kern="0" dirty="0" smtClean="0"/>
              <a:t>应用实例</a:t>
            </a:r>
            <a:endParaRPr lang="zh-CN" altLang="en-US" sz="3600" dirty="0"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648429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4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110502" y="909514"/>
            <a:ext cx="9795347" cy="576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b="0" kern="0" dirty="0"/>
              <a:t>// can access vector contents using subscripting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b="0" kern="0" dirty="0"/>
              <a:t>  </a:t>
            </a:r>
            <a:r>
              <a:rPr lang="en-US" altLang="zh-CN" sz="2400" b="0" kern="0" dirty="0" smtClean="0"/>
              <a:t>     for(</a:t>
            </a:r>
            <a:r>
              <a:rPr lang="en-US" altLang="zh-CN" sz="2400" b="0" kern="0" dirty="0" err="1" smtClean="0"/>
              <a:t>i</a:t>
            </a:r>
            <a:r>
              <a:rPr lang="en-US" altLang="zh-CN" sz="2400" b="0" kern="0" dirty="0" smtClean="0"/>
              <a:t>=0</a:t>
            </a:r>
            <a:r>
              <a:rPr lang="en-US" altLang="zh-CN" sz="2400" b="0" kern="0" dirty="0"/>
              <a:t>; </a:t>
            </a:r>
            <a:r>
              <a:rPr lang="en-US" altLang="zh-CN" sz="2400" b="0" kern="0" dirty="0" err="1"/>
              <a:t>i</a:t>
            </a:r>
            <a:r>
              <a:rPr lang="en-US" altLang="zh-CN" sz="2400" b="0" kern="0" dirty="0"/>
              <a:t>&lt;10; </a:t>
            </a:r>
            <a:r>
              <a:rPr lang="en-US" altLang="zh-CN" sz="2400" b="0" kern="0" dirty="0" err="1"/>
              <a:t>i</a:t>
            </a:r>
            <a:r>
              <a:rPr lang="en-US" altLang="zh-CN" sz="2400" b="0" kern="0" dirty="0"/>
              <a:t>++) </a:t>
            </a:r>
            <a:r>
              <a:rPr lang="en-US" altLang="zh-CN" sz="2400" b="0" kern="0" dirty="0" err="1"/>
              <a:t>cout</a:t>
            </a:r>
            <a:r>
              <a:rPr lang="en-US" altLang="zh-CN" sz="2400" b="0" kern="0" dirty="0"/>
              <a:t> &lt;&lt; v[</a:t>
            </a:r>
            <a:r>
              <a:rPr lang="en-US" altLang="zh-CN" sz="2400" b="0" kern="0" dirty="0" err="1"/>
              <a:t>i</a:t>
            </a:r>
            <a:r>
              <a:rPr lang="en-US" altLang="zh-CN" sz="2400" b="0" kern="0" dirty="0"/>
              <a:t>] &lt;&lt; " ";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b="0" kern="0" dirty="0"/>
              <a:t>  </a:t>
            </a:r>
            <a:r>
              <a:rPr lang="en-US" altLang="zh-CN" sz="2400" b="0" kern="0" dirty="0" smtClean="0"/>
              <a:t>            </a:t>
            </a:r>
            <a:r>
              <a:rPr lang="en-US" altLang="zh-CN" sz="2400" b="0" kern="0" dirty="0" err="1" smtClean="0"/>
              <a:t>cout</a:t>
            </a:r>
            <a:r>
              <a:rPr lang="en-US" altLang="zh-CN" sz="2400" b="0" kern="0" dirty="0" smtClean="0"/>
              <a:t> </a:t>
            </a:r>
            <a:r>
              <a:rPr lang="en-US" altLang="zh-CN" sz="2400" b="0" kern="0" dirty="0"/>
              <a:t>&lt;&lt; </a:t>
            </a:r>
            <a:r>
              <a:rPr lang="en-US" altLang="zh-CN" sz="2400" b="0" kern="0" dirty="0" err="1"/>
              <a:t>endl</a:t>
            </a:r>
            <a:r>
              <a:rPr lang="en-US" altLang="zh-CN" sz="2400" b="0" kern="0" dirty="0"/>
              <a:t>;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endParaRPr lang="en-US" altLang="zh-CN" sz="2400" b="0" kern="0" dirty="0"/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b="0" kern="0" dirty="0"/>
              <a:t>  // access via iterator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b="0" kern="0" dirty="0"/>
              <a:t>  </a:t>
            </a:r>
            <a:r>
              <a:rPr lang="en-US" altLang="zh-CN" sz="2400" b="0" kern="0" dirty="0" smtClean="0"/>
              <a:t>    vector&lt;char</a:t>
            </a:r>
            <a:r>
              <a:rPr lang="en-US" altLang="zh-CN" sz="2400" b="0" kern="0" dirty="0"/>
              <a:t>&gt;::</a:t>
            </a:r>
            <a:r>
              <a:rPr lang="en-US" altLang="zh-CN" sz="2400" b="0" kern="0" dirty="0">
                <a:solidFill>
                  <a:srgbClr val="FF3300"/>
                </a:solidFill>
              </a:rPr>
              <a:t>iterator</a:t>
            </a:r>
            <a:r>
              <a:rPr lang="en-US" altLang="zh-CN" sz="2400" b="0" kern="0" dirty="0"/>
              <a:t> p = </a:t>
            </a:r>
            <a:r>
              <a:rPr lang="en-US" altLang="zh-CN" sz="2400" b="0" kern="0" dirty="0" err="1"/>
              <a:t>v.begin</a:t>
            </a:r>
            <a:r>
              <a:rPr lang="en-US" altLang="zh-CN" sz="2400" b="0" kern="0" dirty="0"/>
              <a:t>( );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b="0" kern="0" dirty="0"/>
              <a:t>  </a:t>
            </a:r>
            <a:r>
              <a:rPr lang="en-US" altLang="zh-CN" sz="2400" b="0" kern="0" dirty="0" smtClean="0"/>
              <a:t>     while(p </a:t>
            </a:r>
            <a:r>
              <a:rPr lang="en-US" altLang="zh-CN" sz="2400" b="0" kern="0" dirty="0"/>
              <a:t>!= </a:t>
            </a:r>
            <a:r>
              <a:rPr lang="en-US" altLang="zh-CN" sz="2400" b="0" kern="0" dirty="0" err="1"/>
              <a:t>v.end</a:t>
            </a:r>
            <a:r>
              <a:rPr lang="en-US" altLang="zh-CN" sz="2400" b="0" kern="0" dirty="0"/>
              <a:t>()) </a:t>
            </a:r>
            <a:endParaRPr lang="en-US" altLang="zh-CN" sz="2400" b="0" kern="0" dirty="0" smtClean="0"/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b="0" kern="0" dirty="0"/>
              <a:t> </a:t>
            </a:r>
            <a:r>
              <a:rPr lang="en-US" altLang="zh-CN" sz="2400" b="0" kern="0" dirty="0" smtClean="0"/>
              <a:t>     {</a:t>
            </a:r>
            <a:endParaRPr lang="en-US" altLang="zh-CN" sz="2400" b="0" kern="0" dirty="0"/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b="0" kern="0" dirty="0"/>
              <a:t>    </a:t>
            </a:r>
            <a:r>
              <a:rPr lang="en-US" altLang="zh-CN" sz="2400" b="0" kern="0" dirty="0" smtClean="0"/>
              <a:t>             </a:t>
            </a:r>
            <a:r>
              <a:rPr lang="en-US" altLang="zh-CN" sz="2400" b="0" kern="0" dirty="0" err="1" smtClean="0"/>
              <a:t>cout</a:t>
            </a:r>
            <a:r>
              <a:rPr lang="en-US" altLang="zh-CN" sz="2400" b="0" kern="0" dirty="0" smtClean="0"/>
              <a:t> </a:t>
            </a:r>
            <a:r>
              <a:rPr lang="en-US" altLang="zh-CN" sz="2400" b="0" kern="0" dirty="0"/>
              <a:t>&lt;&lt; *p &lt;&lt; " ";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b="0" kern="0" dirty="0"/>
              <a:t>    </a:t>
            </a:r>
            <a:r>
              <a:rPr lang="en-US" altLang="zh-CN" sz="2400" b="0" kern="0" dirty="0" smtClean="0"/>
              <a:t>             p</a:t>
            </a:r>
            <a:r>
              <a:rPr lang="en-US" altLang="zh-CN" sz="2400" b="0" kern="0" dirty="0"/>
              <a:t>++;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b="0" kern="0" dirty="0"/>
              <a:t>  </a:t>
            </a:r>
            <a:r>
              <a:rPr lang="en-US" altLang="zh-CN" sz="2400" b="0" kern="0" dirty="0" smtClean="0"/>
              <a:t>     }</a:t>
            </a:r>
            <a:endParaRPr lang="en-US" altLang="zh-CN" sz="2400" b="0" kern="0" dirty="0"/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b="0" kern="0" dirty="0"/>
              <a:t>  </a:t>
            </a:r>
            <a:r>
              <a:rPr lang="en-US" altLang="zh-CN" sz="2400" b="0" kern="0" dirty="0" smtClean="0"/>
              <a:t>     return </a:t>
            </a:r>
            <a:r>
              <a:rPr lang="en-US" altLang="zh-CN" sz="2400" b="0" kern="0" dirty="0"/>
              <a:t>0;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b="0" kern="0" dirty="0"/>
              <a:t>}</a:t>
            </a:r>
            <a:endParaRPr lang="en-US" altLang="zh-CN" sz="2801" b="0" kern="0" dirty="0"/>
          </a:p>
        </p:txBody>
      </p:sp>
      <p:pic>
        <p:nvPicPr>
          <p:cNvPr id="4" name="矩形 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51" y="-26590"/>
            <a:ext cx="5850263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22511" y="70247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/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/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660302" y="25797"/>
            <a:ext cx="5213200" cy="646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 dirty="0" smtClean="0"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600" dirty="0" smtClean="0">
                <a:latin typeface="Rockwell" pitchFamily="18" charset="0"/>
                <a:ea typeface="微软雅黑" pitchFamily="34" charset="-122"/>
              </a:rPr>
              <a:t>1.</a:t>
            </a:r>
            <a:r>
              <a:rPr lang="zh-CN" altLang="en-US" sz="3600" kern="0" dirty="0"/>
              <a:t>向量 </a:t>
            </a:r>
            <a:r>
              <a:rPr lang="en-US" altLang="zh-CN" sz="3600" kern="0" dirty="0" smtClean="0"/>
              <a:t>vector</a:t>
            </a:r>
            <a:r>
              <a:rPr lang="zh-CN" altLang="en-US" sz="3600" kern="0" dirty="0" smtClean="0"/>
              <a:t>应用实例</a:t>
            </a:r>
            <a:endParaRPr lang="zh-CN" altLang="en-US" sz="3600" dirty="0"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910715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4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528207" y="836807"/>
            <a:ext cx="10144026" cy="561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400" b="0" kern="0" dirty="0"/>
              <a:t>#include &lt;</a:t>
            </a:r>
            <a:r>
              <a:rPr lang="en-US" altLang="zh-CN" sz="2400" b="0" kern="0" dirty="0">
                <a:solidFill>
                  <a:srgbClr val="FF3300"/>
                </a:solidFill>
              </a:rPr>
              <a:t>algorithm</a:t>
            </a:r>
            <a:r>
              <a:rPr lang="en-US" altLang="zh-CN" sz="2400" b="0" kern="0" dirty="0"/>
              <a:t>&gt;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400" b="0" kern="0" dirty="0"/>
              <a:t>#include &lt;</a:t>
            </a:r>
            <a:r>
              <a:rPr lang="en-US" altLang="zh-CN" sz="2400" b="0" kern="0" dirty="0" err="1"/>
              <a:t>iostream</a:t>
            </a:r>
            <a:r>
              <a:rPr lang="en-US" altLang="zh-CN" sz="2400" b="0" kern="0" dirty="0"/>
              <a:t>&gt;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400" b="0" kern="0" dirty="0"/>
              <a:t>#include &lt;string&gt;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400" b="0" kern="0" dirty="0"/>
              <a:t>#include &lt;vector&gt;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400" b="0" kern="0" dirty="0"/>
              <a:t>using namespace </a:t>
            </a:r>
            <a:r>
              <a:rPr lang="en-US" altLang="zh-CN" sz="2400" b="0" kern="0" dirty="0" err="1"/>
              <a:t>std</a:t>
            </a:r>
            <a:r>
              <a:rPr lang="en-US" altLang="zh-CN" sz="2400" b="0" kern="0" dirty="0"/>
              <a:t>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400" b="0" kern="0" dirty="0"/>
              <a:t>void load(vector&lt;string&gt;&amp;);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400" b="0" kern="0" dirty="0"/>
              <a:t>void print(vector&lt;string&gt;);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400" b="0" kern="0" dirty="0" err="1"/>
              <a:t>const</a:t>
            </a:r>
            <a:r>
              <a:rPr lang="en-US" altLang="zh-CN" sz="2400" b="0" kern="0" dirty="0"/>
              <a:t> </a:t>
            </a:r>
            <a:r>
              <a:rPr lang="en-US" altLang="zh-CN" sz="2400" b="0" kern="0" dirty="0" err="1"/>
              <a:t>int</a:t>
            </a:r>
            <a:r>
              <a:rPr lang="en-US" altLang="zh-CN" sz="2400" b="0" kern="0" dirty="0"/>
              <a:t> SIZE=8;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400" b="0" kern="0" dirty="0" err="1"/>
              <a:t>int</a:t>
            </a:r>
            <a:r>
              <a:rPr lang="en-US" altLang="zh-CN" sz="2400" b="0" kern="0" dirty="0"/>
              <a:t> main()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400" b="0" kern="0" dirty="0"/>
              <a:t>{ </a:t>
            </a:r>
            <a:endParaRPr lang="en-US" altLang="zh-CN" sz="2400" b="0" kern="0" dirty="0" smtClean="0"/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400" b="0" kern="0" dirty="0"/>
              <a:t> </a:t>
            </a:r>
            <a:r>
              <a:rPr lang="en-US" altLang="zh-CN" sz="2400" b="0" kern="0" dirty="0" smtClean="0"/>
              <a:t>     vector&lt;string</a:t>
            </a:r>
            <a:r>
              <a:rPr lang="en-US" altLang="zh-CN" sz="2400" b="0" kern="0" dirty="0"/>
              <a:t>&gt; v(SIZE);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400" b="0" kern="0" dirty="0"/>
              <a:t>  </a:t>
            </a:r>
            <a:r>
              <a:rPr lang="en-US" altLang="zh-CN" sz="2400" b="0" kern="0" dirty="0" smtClean="0"/>
              <a:t>    load(v</a:t>
            </a:r>
            <a:r>
              <a:rPr lang="en-US" altLang="zh-CN" sz="2400" b="0" kern="0" dirty="0"/>
              <a:t>);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400" b="0" kern="0" dirty="0"/>
              <a:t>  </a:t>
            </a:r>
            <a:r>
              <a:rPr lang="en-US" altLang="zh-CN" sz="2400" b="0" kern="0" dirty="0" smtClean="0"/>
              <a:t>    </a:t>
            </a:r>
            <a:r>
              <a:rPr lang="en-US" altLang="zh-CN" sz="2400" b="0" kern="0" dirty="0" smtClean="0">
                <a:solidFill>
                  <a:srgbClr val="FF3300"/>
                </a:solidFill>
              </a:rPr>
              <a:t>sort</a:t>
            </a:r>
            <a:r>
              <a:rPr lang="en-US" altLang="zh-CN" sz="2400" b="0" kern="0" dirty="0" smtClean="0"/>
              <a:t>(</a:t>
            </a:r>
            <a:r>
              <a:rPr lang="en-US" altLang="zh-CN" sz="2400" b="0" kern="0" dirty="0" err="1" smtClean="0"/>
              <a:t>v.begin</a:t>
            </a:r>
            <a:r>
              <a:rPr lang="en-US" altLang="zh-CN" sz="2400" b="0" kern="0" dirty="0"/>
              <a:t>(),</a:t>
            </a:r>
            <a:r>
              <a:rPr lang="en-US" altLang="zh-CN" sz="2400" b="0" kern="0" dirty="0" err="1"/>
              <a:t>v.end</a:t>
            </a:r>
            <a:r>
              <a:rPr lang="en-US" altLang="zh-CN" sz="2400" b="0" kern="0" dirty="0"/>
              <a:t>()); //</a:t>
            </a:r>
            <a:r>
              <a:rPr lang="zh-CN" altLang="en-US" sz="2400" b="0" kern="0" dirty="0"/>
              <a:t>排序（利用标准库中的模板</a:t>
            </a:r>
            <a:r>
              <a:rPr lang="en-US" altLang="zh-CN" sz="2400" b="0" kern="0" dirty="0"/>
              <a:t>sort( )</a:t>
            </a:r>
            <a:r>
              <a:rPr lang="zh-CN" altLang="en-US" sz="2400" b="0" kern="0" dirty="0"/>
              <a:t>。）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zh-CN" altLang="en-US" sz="2400" b="0" kern="0" dirty="0"/>
              <a:t>  </a:t>
            </a:r>
            <a:r>
              <a:rPr lang="zh-CN" altLang="en-US" sz="2400" b="0" kern="0" dirty="0" smtClean="0"/>
              <a:t>    </a:t>
            </a:r>
            <a:r>
              <a:rPr lang="en-US" altLang="zh-CN" sz="2400" b="0" kern="0" dirty="0" smtClean="0"/>
              <a:t>print(v</a:t>
            </a:r>
            <a:r>
              <a:rPr lang="en-US" altLang="zh-CN" sz="2400" b="0" kern="0" dirty="0"/>
              <a:t>);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400" b="0" kern="0" dirty="0"/>
              <a:t>  </a:t>
            </a:r>
            <a:r>
              <a:rPr lang="en-US" altLang="zh-CN" sz="2400" b="0" kern="0" dirty="0" smtClean="0"/>
              <a:t>    return </a:t>
            </a:r>
            <a:r>
              <a:rPr lang="en-US" altLang="zh-CN" sz="2400" b="0" kern="0" dirty="0"/>
              <a:t>0;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400" b="0" kern="0" dirty="0"/>
              <a:t>}</a:t>
            </a:r>
          </a:p>
        </p:txBody>
      </p:sp>
      <p:pic>
        <p:nvPicPr>
          <p:cNvPr id="4" name="矩形 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51" y="-26590"/>
            <a:ext cx="5850263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22511" y="70247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/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/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660302" y="25797"/>
            <a:ext cx="5213200" cy="646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 dirty="0" smtClean="0"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600" dirty="0" smtClean="0">
                <a:latin typeface="Rockwell" pitchFamily="18" charset="0"/>
                <a:ea typeface="微软雅黑" pitchFamily="34" charset="-122"/>
              </a:rPr>
              <a:t>2.</a:t>
            </a:r>
            <a:r>
              <a:rPr lang="zh-CN" altLang="en-US" sz="3601" kern="0" dirty="0"/>
              <a:t>排序算法</a:t>
            </a:r>
            <a:r>
              <a:rPr lang="en-US" altLang="zh-CN" sz="3601" kern="0" dirty="0"/>
              <a:t>sort</a:t>
            </a:r>
            <a:r>
              <a:rPr lang="zh-CN" altLang="en-US" sz="3600" kern="0" dirty="0" smtClean="0"/>
              <a:t>实例</a:t>
            </a:r>
            <a:endParaRPr lang="zh-CN" altLang="en-US" sz="3600" dirty="0"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68020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266528" y="621482"/>
            <a:ext cx="5976664" cy="619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400" b="0" kern="0" dirty="0"/>
              <a:t>void load(vector&lt;string&gt;&amp; v)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400" b="0" kern="0" dirty="0"/>
              <a:t>{ </a:t>
            </a:r>
            <a:endParaRPr lang="en-US" altLang="zh-CN" sz="2400" b="0" kern="0" dirty="0" smtClean="0"/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400" b="0" kern="0" dirty="0"/>
              <a:t> </a:t>
            </a:r>
            <a:r>
              <a:rPr lang="en-US" altLang="zh-CN" sz="2400" b="0" kern="0" dirty="0" smtClean="0"/>
              <a:t>   v[0</a:t>
            </a:r>
            <a:r>
              <a:rPr lang="en-US" altLang="zh-CN" sz="2400" b="0" kern="0" dirty="0"/>
              <a:t>] = "Japan";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400" b="0" kern="0" dirty="0"/>
              <a:t>  </a:t>
            </a:r>
            <a:r>
              <a:rPr lang="en-US" altLang="zh-CN" sz="2400" b="0" kern="0" dirty="0" smtClean="0"/>
              <a:t>  v[1</a:t>
            </a:r>
            <a:r>
              <a:rPr lang="en-US" altLang="zh-CN" sz="2400" b="0" kern="0" dirty="0"/>
              <a:t>] = "Italy";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400" b="0" kern="0" dirty="0"/>
              <a:t>  </a:t>
            </a:r>
            <a:r>
              <a:rPr lang="en-US" altLang="zh-CN" sz="2400" b="0" kern="0" dirty="0" smtClean="0"/>
              <a:t>  v[2</a:t>
            </a:r>
            <a:r>
              <a:rPr lang="en-US" altLang="zh-CN" sz="2400" b="0" kern="0" dirty="0"/>
              <a:t>] = "Spain";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400" b="0" kern="0" dirty="0"/>
              <a:t>  </a:t>
            </a:r>
            <a:r>
              <a:rPr lang="en-US" altLang="zh-CN" sz="2400" b="0" kern="0" dirty="0" smtClean="0"/>
              <a:t>  v[3</a:t>
            </a:r>
            <a:r>
              <a:rPr lang="en-US" altLang="zh-CN" sz="2400" b="0" kern="0" dirty="0"/>
              <a:t>] = "Egypt";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400" b="0" kern="0" dirty="0"/>
              <a:t>  </a:t>
            </a:r>
            <a:r>
              <a:rPr lang="en-US" altLang="zh-CN" sz="2400" b="0" kern="0" dirty="0" smtClean="0"/>
              <a:t>  v[4</a:t>
            </a:r>
            <a:r>
              <a:rPr lang="en-US" altLang="zh-CN" sz="2400" b="0" kern="0" dirty="0"/>
              <a:t>] = "Chile";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400" b="0" kern="0" dirty="0"/>
              <a:t>  </a:t>
            </a:r>
            <a:r>
              <a:rPr lang="en-US" altLang="zh-CN" sz="2400" b="0" kern="0" dirty="0" smtClean="0"/>
              <a:t>  v[5</a:t>
            </a:r>
            <a:r>
              <a:rPr lang="en-US" altLang="zh-CN" sz="2400" b="0" kern="0" dirty="0"/>
              <a:t>] = "Zaire";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400" b="0" kern="0" dirty="0"/>
              <a:t>  </a:t>
            </a:r>
            <a:r>
              <a:rPr lang="en-US" altLang="zh-CN" sz="2400" b="0" kern="0" dirty="0" smtClean="0"/>
              <a:t>  v[6</a:t>
            </a:r>
            <a:r>
              <a:rPr lang="en-US" altLang="zh-CN" sz="2400" b="0" kern="0" dirty="0"/>
              <a:t>] = "Nepal";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400" b="0" kern="0" dirty="0"/>
              <a:t>  </a:t>
            </a:r>
            <a:r>
              <a:rPr lang="en-US" altLang="zh-CN" sz="2400" b="0" kern="0" dirty="0" smtClean="0"/>
              <a:t>  v[7</a:t>
            </a:r>
            <a:r>
              <a:rPr lang="en-US" altLang="zh-CN" sz="2400" b="0" kern="0" dirty="0"/>
              <a:t>] = "Kenya";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400" b="0" kern="0" dirty="0"/>
              <a:t>}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400" b="0" kern="0" dirty="0"/>
              <a:t>void print(vector&lt;string&gt; v)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400" b="0" kern="0" dirty="0"/>
              <a:t>{ 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400" b="0" kern="0" dirty="0"/>
              <a:t>  </a:t>
            </a:r>
            <a:r>
              <a:rPr lang="en-US" altLang="zh-CN" sz="2400" b="0" kern="0" dirty="0" smtClean="0"/>
              <a:t>  for </a:t>
            </a:r>
            <a:r>
              <a:rPr lang="en-US" altLang="zh-CN" sz="2400" b="0" kern="0" dirty="0"/>
              <a:t>(</a:t>
            </a:r>
            <a:r>
              <a:rPr lang="en-US" altLang="zh-CN" sz="2400" b="0" kern="0" dirty="0" err="1"/>
              <a:t>int</a:t>
            </a:r>
            <a:r>
              <a:rPr lang="en-US" altLang="zh-CN" sz="2400" b="0" kern="0" dirty="0"/>
              <a:t> </a:t>
            </a:r>
            <a:r>
              <a:rPr lang="en-US" altLang="zh-CN" sz="2400" b="0" kern="0" dirty="0" err="1"/>
              <a:t>i</a:t>
            </a:r>
            <a:r>
              <a:rPr lang="en-US" altLang="zh-CN" sz="2400" b="0" kern="0" dirty="0"/>
              <a:t>=0; </a:t>
            </a:r>
            <a:r>
              <a:rPr lang="en-US" altLang="zh-CN" sz="2400" b="0" kern="0" dirty="0" err="1"/>
              <a:t>i</a:t>
            </a:r>
            <a:r>
              <a:rPr lang="en-US" altLang="zh-CN" sz="2400" b="0" kern="0" dirty="0"/>
              <a:t>&lt;SIZE; </a:t>
            </a:r>
            <a:r>
              <a:rPr lang="en-US" altLang="zh-CN" sz="2400" b="0" kern="0" dirty="0" err="1"/>
              <a:t>i</a:t>
            </a:r>
            <a:r>
              <a:rPr lang="en-US" altLang="zh-CN" sz="2400" b="0" kern="0" dirty="0"/>
              <a:t>++)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400" b="0" kern="0" dirty="0"/>
              <a:t>    </a:t>
            </a:r>
            <a:r>
              <a:rPr lang="en-US" altLang="zh-CN" sz="2400" b="0" kern="0" dirty="0" smtClean="0"/>
              <a:t>    </a:t>
            </a:r>
            <a:r>
              <a:rPr lang="en-US" altLang="zh-CN" sz="2400" b="0" kern="0" dirty="0" err="1" smtClean="0"/>
              <a:t>cout</a:t>
            </a:r>
            <a:r>
              <a:rPr lang="en-US" altLang="zh-CN" sz="2400" b="0" kern="0" dirty="0" smtClean="0"/>
              <a:t> </a:t>
            </a:r>
            <a:r>
              <a:rPr lang="en-US" altLang="zh-CN" sz="2400" b="0" kern="0" dirty="0"/>
              <a:t>&lt;&lt; v[</a:t>
            </a:r>
            <a:r>
              <a:rPr lang="en-US" altLang="zh-CN" sz="2400" b="0" kern="0" dirty="0" err="1"/>
              <a:t>i</a:t>
            </a:r>
            <a:r>
              <a:rPr lang="en-US" altLang="zh-CN" sz="2400" b="0" kern="0" dirty="0"/>
              <a:t>] &lt;&lt; </a:t>
            </a:r>
            <a:r>
              <a:rPr lang="en-US" altLang="zh-CN" sz="2400" b="0" kern="0" dirty="0" err="1"/>
              <a:t>endl</a:t>
            </a:r>
            <a:r>
              <a:rPr lang="en-US" altLang="zh-CN" sz="2400" b="0" kern="0" dirty="0"/>
              <a:t>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400" b="0" kern="0" dirty="0"/>
              <a:t>  </a:t>
            </a:r>
            <a:r>
              <a:rPr lang="en-US" altLang="zh-CN" sz="2400" b="0" kern="0" dirty="0" smtClean="0"/>
              <a:t>  </a:t>
            </a:r>
            <a:r>
              <a:rPr lang="en-US" altLang="zh-CN" sz="2400" b="0" kern="0" dirty="0" err="1" smtClean="0"/>
              <a:t>cout</a:t>
            </a:r>
            <a:r>
              <a:rPr lang="en-US" altLang="zh-CN" sz="2400" b="0" kern="0" dirty="0" smtClean="0"/>
              <a:t> </a:t>
            </a:r>
            <a:r>
              <a:rPr lang="en-US" altLang="zh-CN" sz="2400" b="0" kern="0" dirty="0"/>
              <a:t>&lt;&lt; </a:t>
            </a:r>
            <a:r>
              <a:rPr lang="en-US" altLang="zh-CN" sz="2400" b="0" kern="0" dirty="0" err="1"/>
              <a:t>endl</a:t>
            </a:r>
            <a:r>
              <a:rPr lang="en-US" altLang="zh-CN" sz="2400" b="0" kern="0" dirty="0"/>
              <a:t>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400" b="0" kern="0" dirty="0"/>
              <a:t>}</a:t>
            </a:r>
          </a:p>
        </p:txBody>
      </p:sp>
      <p:pic>
        <p:nvPicPr>
          <p:cNvPr id="4" name="矩形 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51" y="-26590"/>
            <a:ext cx="5850263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22511" y="70247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/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/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660302" y="25797"/>
            <a:ext cx="5213200" cy="646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 dirty="0" smtClean="0"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600" dirty="0" smtClean="0">
                <a:latin typeface="Rockwell" pitchFamily="18" charset="0"/>
                <a:ea typeface="微软雅黑" pitchFamily="34" charset="-122"/>
              </a:rPr>
              <a:t>2.</a:t>
            </a:r>
            <a:r>
              <a:rPr lang="zh-CN" altLang="en-US" sz="3601" kern="0" dirty="0"/>
              <a:t>排序算法</a:t>
            </a:r>
            <a:r>
              <a:rPr lang="en-US" altLang="zh-CN" sz="3601" kern="0" dirty="0"/>
              <a:t>sort</a:t>
            </a:r>
            <a:r>
              <a:rPr lang="zh-CN" altLang="en-US" sz="3600" kern="0" dirty="0" smtClean="0"/>
              <a:t>实例</a:t>
            </a:r>
            <a:endParaRPr lang="zh-CN" altLang="en-US" sz="3600" dirty="0">
              <a:latin typeface="Rockwell" pitchFamily="18" charset="0"/>
              <a:ea typeface="微软雅黑" pitchFamily="34" charset="-122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8187004" y="1125799"/>
            <a:ext cx="2880723" cy="468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80000"/>
              </a:lnSpc>
              <a:buFontTx/>
              <a:buNone/>
              <a:defRPr/>
            </a:pPr>
            <a:r>
              <a:rPr lang="zh-CN" altLang="en-US" sz="2801" b="0" kern="0" dirty="0"/>
              <a:t>输出结果如下：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endParaRPr lang="zh-CN" altLang="en-US" sz="2801" b="0" kern="0" dirty="0"/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801" b="0" kern="0" dirty="0"/>
              <a:t>Chile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801" b="0" kern="0" dirty="0"/>
              <a:t>Egypt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801" b="0" kern="0" dirty="0"/>
              <a:t>Italy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801" b="0" kern="0" dirty="0"/>
              <a:t>Japan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801" b="0" kern="0" dirty="0"/>
              <a:t>Kenya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801" b="0" kern="0" dirty="0"/>
              <a:t>Nepal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801" b="0" kern="0" dirty="0"/>
              <a:t>Spain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801" b="0" kern="0" dirty="0"/>
              <a:t>Zaire</a:t>
            </a:r>
          </a:p>
        </p:txBody>
      </p:sp>
    </p:spTree>
    <p:extLst>
      <p:ext uri="{BB962C8B-B14F-4D97-AF65-F5344CB8AC3E}">
        <p14:creationId xmlns:p14="http://schemas.microsoft.com/office/powerpoint/2010/main" val="39930238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190928" y="1197546"/>
            <a:ext cx="11665295" cy="411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sz="2801" kern="0" dirty="0"/>
              <a:t>线性表 </a:t>
            </a:r>
            <a:r>
              <a:rPr lang="en-US" altLang="zh-CN" sz="2801" kern="0" dirty="0"/>
              <a:t>list </a:t>
            </a:r>
            <a:r>
              <a:rPr lang="zh-CN" altLang="en-US" sz="2801" kern="0" dirty="0"/>
              <a:t>类定义了</a:t>
            </a:r>
            <a:r>
              <a:rPr lang="zh-CN" altLang="en-US" sz="2801" kern="0" dirty="0">
                <a:solidFill>
                  <a:schemeClr val="bg2"/>
                </a:solidFill>
              </a:rPr>
              <a:t>双向的线性表</a:t>
            </a:r>
            <a:r>
              <a:rPr lang="zh-CN" altLang="en-US" sz="2801" kern="0" dirty="0"/>
              <a:t>， 又可称为</a:t>
            </a:r>
            <a:r>
              <a:rPr lang="zh-CN" altLang="en-US" sz="2801" kern="0" dirty="0">
                <a:solidFill>
                  <a:schemeClr val="bg2"/>
                </a:solidFill>
              </a:rPr>
              <a:t>双向链表</a:t>
            </a:r>
            <a:r>
              <a:rPr lang="zh-CN" altLang="en-US" sz="2801" kern="0" dirty="0"/>
              <a:t>。</a:t>
            </a:r>
            <a:r>
              <a:rPr lang="en-US" altLang="zh-CN" sz="2801" kern="0" dirty="0"/>
              <a:t>List</a:t>
            </a:r>
            <a:r>
              <a:rPr lang="zh-CN" altLang="en-US" sz="2801" kern="0" dirty="0"/>
              <a:t>类只支持顺序访问。</a:t>
            </a:r>
          </a:p>
          <a:p>
            <a:pPr>
              <a:defRPr/>
            </a:pPr>
            <a:endParaRPr lang="zh-CN" altLang="en-US" sz="2801" kern="0" dirty="0"/>
          </a:p>
          <a:p>
            <a:pPr>
              <a:defRPr/>
            </a:pPr>
            <a:r>
              <a:rPr lang="zh-CN" altLang="en-US" sz="2801" kern="0" dirty="0"/>
              <a:t>下面的</a:t>
            </a:r>
            <a:r>
              <a:rPr lang="en-US" altLang="zh-CN" sz="2801" kern="0" dirty="0"/>
              <a:t>C++</a:t>
            </a:r>
            <a:r>
              <a:rPr lang="zh-CN" altLang="en-US" sz="2801" kern="0" dirty="0"/>
              <a:t>程序通过实例化链表</a:t>
            </a:r>
            <a:r>
              <a:rPr lang="en-US" altLang="zh-CN" sz="2801" kern="0" dirty="0"/>
              <a:t>list</a:t>
            </a:r>
            <a:r>
              <a:rPr lang="zh-CN" altLang="en-US" sz="2801" kern="0" dirty="0"/>
              <a:t>类模板建立了一个保存字符的链表，接着使用类模板的排序方法</a:t>
            </a:r>
            <a:r>
              <a:rPr lang="en-US" altLang="zh-CN" sz="2801" kern="0" dirty="0"/>
              <a:t>sort( )</a:t>
            </a:r>
            <a:r>
              <a:rPr lang="zh-CN" altLang="en-US" sz="2801" kern="0" dirty="0"/>
              <a:t>进行排序，然后输出经过排序后的字符。</a:t>
            </a:r>
          </a:p>
        </p:txBody>
      </p:sp>
      <p:pic>
        <p:nvPicPr>
          <p:cNvPr id="13" name="矩形 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52" y="-26590"/>
            <a:ext cx="4266088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122511" y="70247"/>
            <a:ext cx="466725" cy="468313"/>
            <a:chOff x="1192404" y="608225"/>
            <a:chExt cx="1755828" cy="1759616"/>
          </a:xfrm>
        </p:grpSpPr>
        <p:grpSp>
          <p:nvGrpSpPr>
            <p:cNvPr id="15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7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8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9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0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/>
                </a:p>
              </p:txBody>
            </p:sp>
          </p:grpSp>
        </p:grpSp>
        <p:sp>
          <p:nvSpPr>
            <p:cNvPr id="16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/>
            </a:p>
          </p:txBody>
        </p:sp>
      </p:grpSp>
      <p:sp>
        <p:nvSpPr>
          <p:cNvPr id="21" name="TextBox 64"/>
          <p:cNvSpPr txBox="1">
            <a:spLocks noChangeArrowheads="1"/>
          </p:cNvSpPr>
          <p:nvPr/>
        </p:nvSpPr>
        <p:spPr bwMode="auto">
          <a:xfrm>
            <a:off x="660302" y="25797"/>
            <a:ext cx="3782689" cy="646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 smtClean="0">
                <a:latin typeface="Rockwell" pitchFamily="18" charset="0"/>
                <a:ea typeface="微软雅黑" pitchFamily="34" charset="-122"/>
              </a:rPr>
              <a:t>2.</a:t>
            </a:r>
            <a:r>
              <a:rPr lang="zh-CN" altLang="en-US" sz="3600" dirty="0">
                <a:latin typeface="Rockwell" pitchFamily="18" charset="0"/>
                <a:ea typeface="微软雅黑" pitchFamily="34" charset="-122"/>
              </a:rPr>
              <a:t>线性表 </a:t>
            </a:r>
            <a:r>
              <a:rPr lang="en-US" altLang="zh-CN" sz="3600" dirty="0">
                <a:latin typeface="Rockwell" pitchFamily="18" charset="0"/>
                <a:ea typeface="微软雅黑" pitchFamily="34" charset="-122"/>
              </a:rPr>
              <a:t>list</a:t>
            </a:r>
            <a:endParaRPr lang="zh-CN" altLang="en-US" sz="3600" dirty="0"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64225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8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227" name="矩形 1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49" y="-26590"/>
            <a:ext cx="6910809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1" name="组合 90"/>
          <p:cNvGrpSpPr>
            <a:grpSpLocks/>
          </p:cNvGrpSpPr>
          <p:nvPr/>
        </p:nvGrpSpPr>
        <p:grpSpPr bwMode="auto">
          <a:xfrm>
            <a:off x="304800" y="71835"/>
            <a:ext cx="466725" cy="468313"/>
            <a:chOff x="1192404" y="608225"/>
            <a:chExt cx="1755828" cy="1759616"/>
          </a:xfrm>
        </p:grpSpPr>
        <p:grpSp>
          <p:nvGrpSpPr>
            <p:cNvPr id="944233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94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5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44236" name="任意多边形 83"/>
                <p:cNvPicPr>
                  <a:picLocks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44237" name="Text Box 109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93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37" name="TextBox 64"/>
          <p:cNvSpPr txBox="1">
            <a:spLocks noChangeArrowheads="1"/>
          </p:cNvSpPr>
          <p:nvPr/>
        </p:nvSpPr>
        <p:spPr bwMode="auto">
          <a:xfrm>
            <a:off x="985837" y="398"/>
            <a:ext cx="5545385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1.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泛型程序设计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191447" y="909514"/>
            <a:ext cx="11812384" cy="4419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zh-CN" altLang="en-US" kern="0" dirty="0" smtClean="0">
                <a:latin typeface="宋体" pitchFamily="2" charset="-122"/>
              </a:rPr>
              <a:t>将程序写得尽可能</a:t>
            </a:r>
            <a:r>
              <a:rPr lang="zh-CN" altLang="en-US" kern="0" dirty="0" smtClean="0">
                <a:solidFill>
                  <a:schemeClr val="bg2"/>
                </a:solidFill>
                <a:latin typeface="宋体" pitchFamily="2" charset="-122"/>
              </a:rPr>
              <a:t>通用</a:t>
            </a:r>
            <a:r>
              <a:rPr lang="zh-CN" altLang="en-US" kern="0" dirty="0" smtClean="0">
                <a:latin typeface="宋体" pitchFamily="2" charset="-122"/>
              </a:rPr>
              <a:t>；</a:t>
            </a:r>
            <a:r>
              <a:rPr lang="zh-CN" altLang="en-US" kern="0" dirty="0" smtClean="0"/>
              <a:t> </a:t>
            </a:r>
          </a:p>
          <a:p>
            <a:pPr>
              <a:lnSpc>
                <a:spcPct val="90000"/>
              </a:lnSpc>
              <a:defRPr/>
            </a:pPr>
            <a:r>
              <a:rPr lang="zh-CN" altLang="en-US" kern="0" dirty="0" smtClean="0">
                <a:latin typeface="宋体" pitchFamily="2" charset="-122"/>
              </a:rPr>
              <a:t>将算法从特定的数据结构中抽象出来，成为通用的；</a:t>
            </a:r>
          </a:p>
          <a:p>
            <a:pPr>
              <a:lnSpc>
                <a:spcPct val="90000"/>
              </a:lnSpc>
              <a:defRPr/>
            </a:pPr>
            <a:r>
              <a:rPr lang="en-US" altLang="zh-CN" kern="0" dirty="0" smtClean="0"/>
              <a:t>C++</a:t>
            </a:r>
            <a:r>
              <a:rPr lang="zh-CN" altLang="en-US" kern="0" dirty="0" smtClean="0">
                <a:latin typeface="宋体" pitchFamily="2" charset="-122"/>
              </a:rPr>
              <a:t>的模板为泛型程序设计奠定了关键的基础</a:t>
            </a:r>
            <a:r>
              <a:rPr lang="zh-CN" altLang="en-US" kern="0" dirty="0" smtClean="0"/>
              <a:t> ；</a:t>
            </a:r>
          </a:p>
          <a:p>
            <a:pPr>
              <a:lnSpc>
                <a:spcPct val="90000"/>
              </a:lnSpc>
              <a:defRPr/>
            </a:pPr>
            <a:r>
              <a:rPr lang="en-US" altLang="zh-CN" kern="0" dirty="0" smtClean="0"/>
              <a:t>STL</a:t>
            </a:r>
            <a:r>
              <a:rPr lang="zh-CN" altLang="en-US" kern="0" dirty="0" smtClean="0">
                <a:latin typeface="宋体" pitchFamily="2" charset="-122"/>
              </a:rPr>
              <a:t>是泛型程序设计的一个范例</a:t>
            </a:r>
            <a:r>
              <a:rPr lang="zh-CN" altLang="en-US" kern="0" dirty="0" smtClean="0"/>
              <a:t> </a:t>
            </a:r>
          </a:p>
          <a:p>
            <a:pPr lvl="1">
              <a:lnSpc>
                <a:spcPct val="90000"/>
              </a:lnSpc>
              <a:defRPr/>
            </a:pPr>
            <a:r>
              <a:rPr lang="zh-CN" altLang="en-US" sz="2400" kern="0" dirty="0" smtClean="0"/>
              <a:t>容器</a:t>
            </a:r>
            <a:r>
              <a:rPr lang="en-US" altLang="zh-CN" sz="2400" kern="0" dirty="0" smtClean="0"/>
              <a:t>(container)</a:t>
            </a:r>
          </a:p>
          <a:p>
            <a:pPr lvl="1">
              <a:lnSpc>
                <a:spcPct val="90000"/>
              </a:lnSpc>
              <a:defRPr/>
            </a:pPr>
            <a:r>
              <a:rPr lang="zh-CN" altLang="en-US" sz="2400" kern="0" dirty="0" smtClean="0"/>
              <a:t>迭代器</a:t>
            </a:r>
            <a:r>
              <a:rPr lang="en-US" altLang="zh-CN" sz="2400" kern="0" dirty="0" smtClean="0"/>
              <a:t>(iterator)</a:t>
            </a:r>
          </a:p>
          <a:p>
            <a:pPr lvl="1">
              <a:lnSpc>
                <a:spcPct val="90000"/>
              </a:lnSpc>
              <a:defRPr/>
            </a:pPr>
            <a:r>
              <a:rPr lang="zh-CN" altLang="en-US" sz="2400" kern="0" dirty="0" smtClean="0"/>
              <a:t>算法（</a:t>
            </a:r>
            <a:r>
              <a:rPr lang="en-US" altLang="zh-CN" sz="2400" kern="0" dirty="0" smtClean="0"/>
              <a:t>algorithms</a:t>
            </a:r>
            <a:r>
              <a:rPr lang="zh-CN" altLang="en-US" sz="2400" kern="0" dirty="0" smtClean="0"/>
              <a:t>）</a:t>
            </a:r>
          </a:p>
          <a:p>
            <a:pPr lvl="1">
              <a:lnSpc>
                <a:spcPct val="90000"/>
              </a:lnSpc>
              <a:defRPr/>
            </a:pPr>
            <a:r>
              <a:rPr lang="zh-CN" altLang="en-US" sz="2400" kern="0" dirty="0" smtClean="0"/>
              <a:t>函数对象（</a:t>
            </a:r>
            <a:r>
              <a:rPr lang="en-US" altLang="zh-CN" sz="2400" kern="0" dirty="0" smtClean="0"/>
              <a:t>function object</a:t>
            </a:r>
            <a:r>
              <a:rPr lang="zh-CN" altLang="en-US" sz="2400" kern="0" dirty="0" smtClean="0"/>
              <a:t>）</a:t>
            </a:r>
            <a:endParaRPr lang="zh-CN" alt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3597025072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7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7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71311" y="909514"/>
            <a:ext cx="8809576" cy="576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kern="0" dirty="0"/>
              <a:t>// Sort a list.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kern="0" dirty="0"/>
              <a:t>#include &lt;</a:t>
            </a:r>
            <a:r>
              <a:rPr lang="en-US" altLang="zh-CN" sz="2400" kern="0" dirty="0" err="1"/>
              <a:t>iostream</a:t>
            </a:r>
            <a:r>
              <a:rPr lang="en-US" altLang="zh-CN" sz="2400" kern="0" dirty="0"/>
              <a:t>&gt;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kern="0" dirty="0"/>
              <a:t>#include &lt;list&gt;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kern="0" dirty="0"/>
              <a:t>#include &lt;</a:t>
            </a:r>
            <a:r>
              <a:rPr lang="en-US" altLang="zh-CN" sz="2400" kern="0" dirty="0" err="1"/>
              <a:t>cstdlib</a:t>
            </a:r>
            <a:r>
              <a:rPr lang="en-US" altLang="zh-CN" sz="2400" kern="0" dirty="0"/>
              <a:t>&gt;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kern="0" dirty="0"/>
              <a:t>using namespace </a:t>
            </a:r>
            <a:r>
              <a:rPr lang="en-US" altLang="zh-CN" sz="2400" kern="0" dirty="0" err="1"/>
              <a:t>std</a:t>
            </a:r>
            <a:r>
              <a:rPr lang="en-US" altLang="zh-CN" sz="2400" kern="0" dirty="0"/>
              <a:t>;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endParaRPr lang="en-US" altLang="zh-CN" sz="2400" kern="0" dirty="0"/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kern="0" dirty="0" err="1"/>
              <a:t>int</a:t>
            </a:r>
            <a:r>
              <a:rPr lang="en-US" altLang="zh-CN" sz="2400" kern="0" dirty="0"/>
              <a:t> main()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kern="0" dirty="0"/>
              <a:t>{ </a:t>
            </a:r>
            <a:endParaRPr lang="en-US" altLang="zh-CN" sz="2400" kern="0" dirty="0" smtClean="0"/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kern="0" dirty="0"/>
              <a:t> </a:t>
            </a:r>
            <a:r>
              <a:rPr lang="en-US" altLang="zh-CN" sz="2400" kern="0" dirty="0" smtClean="0"/>
              <a:t>   </a:t>
            </a:r>
            <a:r>
              <a:rPr lang="en-US" altLang="zh-CN" sz="2400" kern="0" dirty="0" err="1" smtClean="0"/>
              <a:t>int</a:t>
            </a:r>
            <a:r>
              <a:rPr lang="en-US" altLang="zh-CN" sz="2400" kern="0" dirty="0" smtClean="0"/>
              <a:t> </a:t>
            </a:r>
            <a:r>
              <a:rPr lang="en-US" altLang="zh-CN" sz="2400" kern="0" dirty="0" err="1"/>
              <a:t>i</a:t>
            </a:r>
            <a:r>
              <a:rPr lang="en-US" altLang="zh-CN" sz="2400" kern="0" dirty="0"/>
              <a:t>;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kern="0" dirty="0"/>
              <a:t>  </a:t>
            </a:r>
            <a:r>
              <a:rPr lang="en-US" altLang="zh-CN" sz="2400" kern="0" dirty="0" smtClean="0"/>
              <a:t>  list&lt;char</a:t>
            </a:r>
            <a:r>
              <a:rPr lang="en-US" altLang="zh-CN" sz="2400" kern="0" dirty="0"/>
              <a:t>&gt; </a:t>
            </a:r>
            <a:r>
              <a:rPr lang="en-US" altLang="zh-CN" sz="2400" kern="0" dirty="0" err="1"/>
              <a:t>lst</a:t>
            </a:r>
            <a:r>
              <a:rPr lang="en-US" altLang="zh-CN" sz="2400" kern="0" dirty="0"/>
              <a:t>;  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kern="0" dirty="0"/>
              <a:t>  // create a list of random characters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kern="0" dirty="0"/>
              <a:t>  </a:t>
            </a:r>
            <a:r>
              <a:rPr lang="en-US" altLang="zh-CN" sz="2400" kern="0" dirty="0" smtClean="0"/>
              <a:t>  for(</a:t>
            </a:r>
            <a:r>
              <a:rPr lang="en-US" altLang="zh-CN" sz="2400" kern="0" dirty="0" err="1" smtClean="0"/>
              <a:t>i</a:t>
            </a:r>
            <a:r>
              <a:rPr lang="en-US" altLang="zh-CN" sz="2400" kern="0" dirty="0" smtClean="0"/>
              <a:t>=0</a:t>
            </a:r>
            <a:r>
              <a:rPr lang="en-US" altLang="zh-CN" sz="2400" kern="0" dirty="0"/>
              <a:t>; </a:t>
            </a:r>
            <a:r>
              <a:rPr lang="en-US" altLang="zh-CN" sz="2400" kern="0" dirty="0" err="1"/>
              <a:t>i</a:t>
            </a:r>
            <a:r>
              <a:rPr lang="en-US" altLang="zh-CN" sz="2400" kern="0" dirty="0"/>
              <a:t>&lt;10; </a:t>
            </a:r>
            <a:r>
              <a:rPr lang="en-US" altLang="zh-CN" sz="2400" kern="0" dirty="0" err="1"/>
              <a:t>i</a:t>
            </a:r>
            <a:r>
              <a:rPr lang="en-US" altLang="zh-CN" sz="2400" kern="0" dirty="0"/>
              <a:t>++)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kern="0" dirty="0"/>
              <a:t>    </a:t>
            </a:r>
            <a:r>
              <a:rPr lang="en-US" altLang="zh-CN" sz="2400" kern="0" dirty="0" smtClean="0"/>
              <a:t>      </a:t>
            </a:r>
            <a:r>
              <a:rPr lang="en-US" altLang="zh-CN" sz="2400" kern="0" dirty="0" err="1" smtClean="0"/>
              <a:t>lst.push_back</a:t>
            </a:r>
            <a:r>
              <a:rPr lang="en-US" altLang="zh-CN" sz="2400" kern="0" dirty="0"/>
              <a:t>('A'+ (rand()%26));  </a:t>
            </a:r>
          </a:p>
        </p:txBody>
      </p:sp>
      <p:pic>
        <p:nvPicPr>
          <p:cNvPr id="4" name="矩形 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51" y="-26590"/>
            <a:ext cx="5850263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22511" y="70247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/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/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660302" y="25797"/>
            <a:ext cx="5213200" cy="58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dirty="0" smtClean="0"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200" dirty="0" smtClean="0">
                <a:latin typeface="Rockwell" pitchFamily="18" charset="0"/>
                <a:ea typeface="微软雅黑" pitchFamily="34" charset="-122"/>
              </a:rPr>
              <a:t>3.</a:t>
            </a:r>
            <a:r>
              <a:rPr lang="zh-CN" altLang="en-US" sz="3200" dirty="0">
                <a:latin typeface="Rockwell" pitchFamily="18" charset="0"/>
                <a:ea typeface="微软雅黑" pitchFamily="34" charset="-122"/>
              </a:rPr>
              <a:t>线性表</a:t>
            </a:r>
            <a:r>
              <a:rPr lang="en-US" altLang="zh-CN" sz="3200" dirty="0">
                <a:latin typeface="Rockwell" pitchFamily="18" charset="0"/>
                <a:ea typeface="微软雅黑" pitchFamily="34" charset="-122"/>
              </a:rPr>
              <a:t>list</a:t>
            </a:r>
            <a:r>
              <a:rPr lang="zh-CN" altLang="en-US" sz="3200" dirty="0">
                <a:latin typeface="Rockwell" pitchFamily="18" charset="0"/>
                <a:ea typeface="微软雅黑" pitchFamily="34" charset="-122"/>
              </a:rPr>
              <a:t>应用实例</a:t>
            </a:r>
          </a:p>
        </p:txBody>
      </p:sp>
    </p:spTree>
    <p:extLst>
      <p:ext uri="{BB962C8B-B14F-4D97-AF65-F5344CB8AC3E}">
        <p14:creationId xmlns:p14="http://schemas.microsoft.com/office/powerpoint/2010/main" val="11030925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3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1058615" y="981522"/>
            <a:ext cx="7774199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kern="0" dirty="0" smtClean="0"/>
              <a:t>  </a:t>
            </a:r>
            <a:r>
              <a:rPr lang="en-US" altLang="zh-CN" sz="2400" kern="0" dirty="0" err="1" smtClean="0"/>
              <a:t>cout</a:t>
            </a:r>
            <a:r>
              <a:rPr lang="en-US" altLang="zh-CN" sz="2400" kern="0" dirty="0" smtClean="0"/>
              <a:t> </a:t>
            </a:r>
            <a:r>
              <a:rPr lang="en-US" altLang="zh-CN" sz="2400" kern="0" dirty="0"/>
              <a:t>&lt;&lt; "Original contents: ";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kern="0" dirty="0"/>
              <a:t>  list&lt;char&gt;::iterator p = </a:t>
            </a:r>
            <a:r>
              <a:rPr lang="en-US" altLang="zh-CN" sz="2400" kern="0" dirty="0" err="1"/>
              <a:t>lst.begin</a:t>
            </a:r>
            <a:r>
              <a:rPr lang="en-US" altLang="zh-CN" sz="2400" kern="0" dirty="0"/>
              <a:t>();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kern="0" dirty="0"/>
              <a:t>  while(p != </a:t>
            </a:r>
            <a:r>
              <a:rPr lang="en-US" altLang="zh-CN" sz="2400" kern="0" dirty="0" err="1"/>
              <a:t>lst.end</a:t>
            </a:r>
            <a:r>
              <a:rPr lang="en-US" altLang="zh-CN" sz="2400" kern="0" dirty="0"/>
              <a:t>()) </a:t>
            </a:r>
            <a:endParaRPr lang="en-US" altLang="zh-CN" sz="2400" kern="0" dirty="0" smtClean="0"/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kern="0" dirty="0"/>
              <a:t> </a:t>
            </a:r>
            <a:r>
              <a:rPr lang="en-US" altLang="zh-CN" sz="2400" kern="0" dirty="0" smtClean="0"/>
              <a:t> {</a:t>
            </a:r>
            <a:endParaRPr lang="en-US" altLang="zh-CN" sz="2400" kern="0" dirty="0"/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kern="0" dirty="0"/>
              <a:t>    </a:t>
            </a:r>
            <a:r>
              <a:rPr lang="en-US" altLang="zh-CN" sz="2400" kern="0" dirty="0" smtClean="0"/>
              <a:t>    </a:t>
            </a:r>
            <a:r>
              <a:rPr lang="en-US" altLang="zh-CN" sz="2400" kern="0" dirty="0" err="1" smtClean="0"/>
              <a:t>cout</a:t>
            </a:r>
            <a:r>
              <a:rPr lang="en-US" altLang="zh-CN" sz="2400" kern="0" dirty="0" smtClean="0"/>
              <a:t> </a:t>
            </a:r>
            <a:r>
              <a:rPr lang="en-US" altLang="zh-CN" sz="2400" kern="0" dirty="0"/>
              <a:t>&lt;&lt; *p;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kern="0" dirty="0"/>
              <a:t>    </a:t>
            </a:r>
            <a:r>
              <a:rPr lang="en-US" altLang="zh-CN" sz="2400" kern="0" dirty="0" smtClean="0"/>
              <a:t>    p</a:t>
            </a:r>
            <a:r>
              <a:rPr lang="en-US" altLang="zh-CN" sz="2400" kern="0" dirty="0"/>
              <a:t>++;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kern="0" dirty="0"/>
              <a:t>  }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kern="0" dirty="0"/>
              <a:t>  </a:t>
            </a:r>
            <a:r>
              <a:rPr lang="en-US" altLang="zh-CN" sz="2400" kern="0" dirty="0" err="1"/>
              <a:t>cout</a:t>
            </a:r>
            <a:r>
              <a:rPr lang="en-US" altLang="zh-CN" sz="2400" kern="0" dirty="0"/>
              <a:t> &lt;&lt; </a:t>
            </a:r>
            <a:r>
              <a:rPr lang="en-US" altLang="zh-CN" sz="2400" kern="0" dirty="0" err="1"/>
              <a:t>endl</a:t>
            </a:r>
            <a:r>
              <a:rPr lang="en-US" altLang="zh-CN" sz="2400" kern="0" dirty="0"/>
              <a:t> &lt;&lt; </a:t>
            </a:r>
            <a:r>
              <a:rPr lang="en-US" altLang="zh-CN" sz="2400" kern="0" dirty="0" err="1"/>
              <a:t>endl</a:t>
            </a:r>
            <a:r>
              <a:rPr lang="en-US" altLang="zh-CN" sz="2400" kern="0" dirty="0"/>
              <a:t>;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endParaRPr lang="en-US" altLang="zh-CN" sz="2400" kern="0" dirty="0"/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kern="0" dirty="0"/>
              <a:t>  // sort the list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kern="0" dirty="0"/>
              <a:t>  </a:t>
            </a:r>
            <a:r>
              <a:rPr lang="en-US" altLang="zh-CN" sz="2400" kern="0" dirty="0" err="1"/>
              <a:t>lst.sort</a:t>
            </a:r>
            <a:r>
              <a:rPr lang="en-US" altLang="zh-CN" sz="2400" kern="0" dirty="0"/>
              <a:t>( );  </a:t>
            </a:r>
            <a:endParaRPr lang="en-US" altLang="zh-CN" sz="2801" kern="0" dirty="0"/>
          </a:p>
        </p:txBody>
      </p:sp>
      <p:pic>
        <p:nvPicPr>
          <p:cNvPr id="4" name="矩形 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51" y="-26590"/>
            <a:ext cx="5850263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22511" y="70247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/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/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660302" y="25797"/>
            <a:ext cx="5213200" cy="58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dirty="0" smtClean="0"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200" dirty="0" smtClean="0">
                <a:latin typeface="Rockwell" pitchFamily="18" charset="0"/>
                <a:ea typeface="微软雅黑" pitchFamily="34" charset="-122"/>
              </a:rPr>
              <a:t>3.</a:t>
            </a:r>
            <a:r>
              <a:rPr lang="zh-CN" altLang="en-US" sz="3200" dirty="0">
                <a:latin typeface="Rockwell" pitchFamily="18" charset="0"/>
                <a:ea typeface="微软雅黑" pitchFamily="34" charset="-122"/>
              </a:rPr>
              <a:t>线性表</a:t>
            </a:r>
            <a:r>
              <a:rPr lang="en-US" altLang="zh-CN" sz="3200" dirty="0">
                <a:latin typeface="Rockwell" pitchFamily="18" charset="0"/>
                <a:ea typeface="微软雅黑" pitchFamily="34" charset="-122"/>
              </a:rPr>
              <a:t>list</a:t>
            </a:r>
            <a:r>
              <a:rPr lang="zh-CN" altLang="en-US" sz="3200" dirty="0">
                <a:latin typeface="Rockwell" pitchFamily="18" charset="0"/>
                <a:ea typeface="微软雅黑" pitchFamily="34" charset="-122"/>
              </a:rPr>
              <a:t>应用实例</a:t>
            </a:r>
          </a:p>
        </p:txBody>
      </p:sp>
    </p:spTree>
    <p:extLst>
      <p:ext uri="{BB962C8B-B14F-4D97-AF65-F5344CB8AC3E}">
        <p14:creationId xmlns:p14="http://schemas.microsoft.com/office/powerpoint/2010/main" val="142299825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3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1274639" y="981522"/>
            <a:ext cx="7774199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Tx/>
              <a:buNone/>
              <a:defRPr/>
            </a:pPr>
            <a:r>
              <a:rPr lang="en-US" altLang="zh-CN" sz="2801" kern="0" dirty="0" smtClean="0"/>
              <a:t>    </a:t>
            </a:r>
            <a:r>
              <a:rPr lang="en-US" altLang="zh-CN" sz="2801" kern="0" dirty="0" err="1" smtClean="0"/>
              <a:t>cout</a:t>
            </a:r>
            <a:r>
              <a:rPr lang="en-US" altLang="zh-CN" sz="2801" kern="0" dirty="0" smtClean="0"/>
              <a:t> </a:t>
            </a:r>
            <a:r>
              <a:rPr lang="en-US" altLang="zh-CN" sz="2801" kern="0" dirty="0"/>
              <a:t>&lt;&lt; "Sorted contents: ";</a:t>
            </a:r>
          </a:p>
          <a:p>
            <a:pPr>
              <a:buFontTx/>
              <a:buNone/>
              <a:defRPr/>
            </a:pPr>
            <a:r>
              <a:rPr lang="en-US" altLang="zh-CN" sz="2801" kern="0" dirty="0"/>
              <a:t>  </a:t>
            </a:r>
            <a:r>
              <a:rPr lang="en-US" altLang="zh-CN" sz="2801" kern="0" dirty="0" smtClean="0"/>
              <a:t>  p </a:t>
            </a:r>
            <a:r>
              <a:rPr lang="en-US" altLang="zh-CN" sz="2801" kern="0" dirty="0"/>
              <a:t>= </a:t>
            </a:r>
            <a:r>
              <a:rPr lang="en-US" altLang="zh-CN" sz="2801" kern="0" dirty="0" err="1"/>
              <a:t>lst.begin</a:t>
            </a:r>
            <a:r>
              <a:rPr lang="en-US" altLang="zh-CN" sz="2801" kern="0" dirty="0"/>
              <a:t>();</a:t>
            </a:r>
          </a:p>
          <a:p>
            <a:pPr>
              <a:buFontTx/>
              <a:buNone/>
              <a:defRPr/>
            </a:pPr>
            <a:r>
              <a:rPr lang="en-US" altLang="zh-CN" sz="2801" kern="0" dirty="0"/>
              <a:t>  </a:t>
            </a:r>
            <a:r>
              <a:rPr lang="en-US" altLang="zh-CN" sz="2801" kern="0" dirty="0" smtClean="0"/>
              <a:t>  while(p </a:t>
            </a:r>
            <a:r>
              <a:rPr lang="en-US" altLang="zh-CN" sz="2801" kern="0" dirty="0"/>
              <a:t>!= </a:t>
            </a:r>
            <a:r>
              <a:rPr lang="en-US" altLang="zh-CN" sz="2801" kern="0" dirty="0" err="1"/>
              <a:t>lst.end</a:t>
            </a:r>
            <a:r>
              <a:rPr lang="en-US" altLang="zh-CN" sz="2801" kern="0" dirty="0"/>
              <a:t>()) </a:t>
            </a:r>
            <a:endParaRPr lang="en-US" altLang="zh-CN" sz="2801" kern="0" dirty="0" smtClean="0"/>
          </a:p>
          <a:p>
            <a:pPr>
              <a:buFontTx/>
              <a:buNone/>
              <a:defRPr/>
            </a:pPr>
            <a:r>
              <a:rPr lang="en-US" altLang="zh-CN" sz="2801" kern="0" dirty="0"/>
              <a:t> </a:t>
            </a:r>
            <a:r>
              <a:rPr lang="en-US" altLang="zh-CN" sz="2801" kern="0" dirty="0" smtClean="0"/>
              <a:t>  {</a:t>
            </a:r>
            <a:endParaRPr lang="en-US" altLang="zh-CN" sz="2801" kern="0" dirty="0"/>
          </a:p>
          <a:p>
            <a:pPr>
              <a:buFontTx/>
              <a:buNone/>
              <a:defRPr/>
            </a:pPr>
            <a:r>
              <a:rPr lang="en-US" altLang="zh-CN" sz="2801" kern="0" dirty="0"/>
              <a:t>    </a:t>
            </a:r>
            <a:r>
              <a:rPr lang="en-US" altLang="zh-CN" sz="2801" kern="0" dirty="0" smtClean="0"/>
              <a:t>    </a:t>
            </a:r>
            <a:r>
              <a:rPr lang="en-US" altLang="zh-CN" sz="2801" kern="0" dirty="0" err="1" smtClean="0"/>
              <a:t>cout</a:t>
            </a:r>
            <a:r>
              <a:rPr lang="en-US" altLang="zh-CN" sz="2801" kern="0" dirty="0" smtClean="0"/>
              <a:t> </a:t>
            </a:r>
            <a:r>
              <a:rPr lang="en-US" altLang="zh-CN" sz="2801" kern="0" dirty="0"/>
              <a:t>&lt;&lt; *p;</a:t>
            </a:r>
          </a:p>
          <a:p>
            <a:pPr>
              <a:buFontTx/>
              <a:buNone/>
              <a:defRPr/>
            </a:pPr>
            <a:r>
              <a:rPr lang="en-US" altLang="zh-CN" sz="2801" kern="0" dirty="0"/>
              <a:t>    </a:t>
            </a:r>
            <a:r>
              <a:rPr lang="en-US" altLang="zh-CN" sz="2801" kern="0" dirty="0" smtClean="0"/>
              <a:t>    p</a:t>
            </a:r>
            <a:r>
              <a:rPr lang="en-US" altLang="zh-CN" sz="2801" kern="0" dirty="0"/>
              <a:t>++;</a:t>
            </a:r>
          </a:p>
          <a:p>
            <a:pPr>
              <a:buFontTx/>
              <a:buNone/>
              <a:defRPr/>
            </a:pPr>
            <a:r>
              <a:rPr lang="en-US" altLang="zh-CN" sz="2801" kern="0" dirty="0"/>
              <a:t>  </a:t>
            </a:r>
            <a:r>
              <a:rPr lang="en-US" altLang="zh-CN" sz="2801" kern="0" dirty="0" smtClean="0"/>
              <a:t>  }  </a:t>
            </a:r>
            <a:endParaRPr lang="en-US" altLang="zh-CN" sz="2801" kern="0" dirty="0"/>
          </a:p>
          <a:p>
            <a:pPr>
              <a:buFontTx/>
              <a:buNone/>
              <a:defRPr/>
            </a:pPr>
            <a:r>
              <a:rPr lang="en-US" altLang="zh-CN" sz="2801" kern="0" dirty="0"/>
              <a:t>  </a:t>
            </a:r>
            <a:r>
              <a:rPr lang="en-US" altLang="zh-CN" sz="2801" kern="0" dirty="0" smtClean="0"/>
              <a:t>  return </a:t>
            </a:r>
            <a:r>
              <a:rPr lang="en-US" altLang="zh-CN" sz="2801" kern="0" dirty="0"/>
              <a:t>0;</a:t>
            </a:r>
          </a:p>
          <a:p>
            <a:pPr>
              <a:buFontTx/>
              <a:buNone/>
              <a:defRPr/>
            </a:pPr>
            <a:r>
              <a:rPr lang="en-US" altLang="zh-CN" sz="2801" kern="0" dirty="0"/>
              <a:t>}</a:t>
            </a:r>
          </a:p>
        </p:txBody>
      </p:sp>
      <p:pic>
        <p:nvPicPr>
          <p:cNvPr id="4" name="矩形 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51" y="-26590"/>
            <a:ext cx="5850263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22511" y="70247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/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/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660302" y="25797"/>
            <a:ext cx="5213200" cy="58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dirty="0" smtClean="0"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200" dirty="0" smtClean="0">
                <a:latin typeface="Rockwell" pitchFamily="18" charset="0"/>
                <a:ea typeface="微软雅黑" pitchFamily="34" charset="-122"/>
              </a:rPr>
              <a:t>3.</a:t>
            </a:r>
            <a:r>
              <a:rPr lang="zh-CN" altLang="en-US" sz="3200" dirty="0">
                <a:latin typeface="Rockwell" pitchFamily="18" charset="0"/>
                <a:ea typeface="微软雅黑" pitchFamily="34" charset="-122"/>
              </a:rPr>
              <a:t>线性表</a:t>
            </a:r>
            <a:r>
              <a:rPr lang="en-US" altLang="zh-CN" sz="3200" dirty="0">
                <a:latin typeface="Rockwell" pitchFamily="18" charset="0"/>
                <a:ea typeface="微软雅黑" pitchFamily="34" charset="-122"/>
              </a:rPr>
              <a:t>list</a:t>
            </a:r>
            <a:r>
              <a:rPr lang="zh-CN" altLang="en-US" sz="3200" dirty="0">
                <a:latin typeface="Rockwell" pitchFamily="18" charset="0"/>
                <a:ea typeface="微软雅黑" pitchFamily="34" charset="-122"/>
              </a:rPr>
              <a:t>应用实例</a:t>
            </a:r>
          </a:p>
        </p:txBody>
      </p:sp>
    </p:spTree>
    <p:extLst>
      <p:ext uri="{BB962C8B-B14F-4D97-AF65-F5344CB8AC3E}">
        <p14:creationId xmlns:p14="http://schemas.microsoft.com/office/powerpoint/2010/main" val="33696795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3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1490663" y="1269554"/>
            <a:ext cx="7774199" cy="532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801" kern="0"/>
              <a:t>#include &lt;list&gt;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801" kern="0"/>
              <a:t>#include &lt;iostream&gt;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801" kern="0"/>
              <a:t>int main( ) 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801" kern="0"/>
              <a:t>{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801" kern="0"/>
              <a:t>   using namespace std;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801" kern="0"/>
              <a:t>   list &lt;int&gt; c1;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801" kern="0"/>
              <a:t>   list &lt;int&gt;::iterator c1_Iter;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801" kern="0"/>
              <a:t>   list &lt;int&gt;::reverse_iterator c1_rIter;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801" kern="0"/>
              <a:t> 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801" kern="0"/>
              <a:t>   c1.push_back( 10 );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801" kern="0"/>
              <a:t>   c1.push_back( 20 );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801" kern="0"/>
              <a:t>   c1.push_back( 30 );</a:t>
            </a:r>
          </a:p>
        </p:txBody>
      </p:sp>
      <p:pic>
        <p:nvPicPr>
          <p:cNvPr id="4" name="矩形 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51" y="-26590"/>
            <a:ext cx="6930384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22511" y="70247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/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/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660301" y="25797"/>
            <a:ext cx="6663010" cy="58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dirty="0" smtClean="0"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200" dirty="0" smtClean="0">
                <a:latin typeface="Rockwell" pitchFamily="18" charset="0"/>
                <a:ea typeface="微软雅黑" pitchFamily="34" charset="-122"/>
              </a:rPr>
              <a:t>4.</a:t>
            </a:r>
            <a:r>
              <a:rPr lang="zh-CN" altLang="en-US" sz="3201" kern="0" dirty="0"/>
              <a:t>反向迭代器 </a:t>
            </a:r>
            <a:r>
              <a:rPr lang="en-US" altLang="zh-CN" sz="3201" kern="0" dirty="0"/>
              <a:t>reverse </a:t>
            </a:r>
            <a:r>
              <a:rPr lang="en-US" altLang="zh-CN" sz="3201" kern="0" dirty="0" smtClean="0"/>
              <a:t>iterator</a:t>
            </a:r>
            <a:r>
              <a:rPr lang="zh-CN" altLang="en-US" sz="3201" kern="0" dirty="0" smtClean="0"/>
              <a:t>实例</a:t>
            </a:r>
            <a:endParaRPr lang="zh-CN" altLang="en-US" sz="3200" dirty="0"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075610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4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190928" y="1269554"/>
            <a:ext cx="11812903" cy="411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801" kern="0" dirty="0"/>
              <a:t> </a:t>
            </a:r>
            <a:r>
              <a:rPr lang="en-US" altLang="zh-CN" sz="2801" kern="0" dirty="0" smtClean="0"/>
              <a:t>  c1_rIter </a:t>
            </a:r>
            <a:r>
              <a:rPr lang="en-US" altLang="zh-CN" sz="2801" kern="0" dirty="0"/>
              <a:t>= c1.rbegin( );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801" kern="0" dirty="0"/>
              <a:t>   </a:t>
            </a:r>
            <a:r>
              <a:rPr lang="en-US" altLang="zh-CN" sz="2801" kern="0" dirty="0" err="1"/>
              <a:t>cout</a:t>
            </a:r>
            <a:r>
              <a:rPr lang="en-US" altLang="zh-CN" sz="2801" kern="0" dirty="0"/>
              <a:t> &lt;&lt; "The last element in the list is " &lt;&lt; *c1_rIter &lt;&lt; "." &lt;&lt; </a:t>
            </a:r>
            <a:r>
              <a:rPr lang="en-US" altLang="zh-CN" sz="2801" kern="0" dirty="0" err="1"/>
              <a:t>endl</a:t>
            </a:r>
            <a:r>
              <a:rPr lang="en-US" altLang="zh-CN" sz="2801" kern="0" dirty="0"/>
              <a:t>;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endParaRPr lang="en-US" altLang="zh-CN" sz="2801" kern="0" dirty="0"/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801" kern="0" dirty="0"/>
              <a:t>   </a:t>
            </a:r>
            <a:r>
              <a:rPr lang="en-US" altLang="zh-CN" sz="2801" kern="0" dirty="0" err="1"/>
              <a:t>cout</a:t>
            </a:r>
            <a:r>
              <a:rPr lang="en-US" altLang="zh-CN" sz="2801" kern="0" dirty="0"/>
              <a:t> &lt;&lt; "The list is:";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801" kern="0" dirty="0"/>
              <a:t>   for ( c1_Iter = c1.begin( ); c1_Iter != c1.end( ); c1_Iter++ )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801" kern="0" dirty="0"/>
              <a:t>      </a:t>
            </a:r>
            <a:r>
              <a:rPr lang="en-US" altLang="zh-CN" sz="2801" kern="0" dirty="0" err="1"/>
              <a:t>cout</a:t>
            </a:r>
            <a:r>
              <a:rPr lang="en-US" altLang="zh-CN" sz="2801" kern="0" dirty="0"/>
              <a:t> &lt;&lt; " " &lt;&lt; *c1_Iter;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801" kern="0" dirty="0"/>
              <a:t>   </a:t>
            </a:r>
            <a:r>
              <a:rPr lang="en-US" altLang="zh-CN" sz="2801" kern="0" dirty="0" err="1"/>
              <a:t>cout</a:t>
            </a:r>
            <a:r>
              <a:rPr lang="en-US" altLang="zh-CN" sz="2801" kern="0" dirty="0"/>
              <a:t> &lt;&lt; </a:t>
            </a:r>
            <a:r>
              <a:rPr lang="en-US" altLang="zh-CN" sz="2801" kern="0" dirty="0" err="1"/>
              <a:t>endl</a:t>
            </a:r>
            <a:r>
              <a:rPr lang="en-US" altLang="zh-CN" sz="2801" kern="0" dirty="0"/>
              <a:t>;</a:t>
            </a:r>
          </a:p>
        </p:txBody>
      </p:sp>
      <p:pic>
        <p:nvPicPr>
          <p:cNvPr id="4" name="矩形 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51" y="-26590"/>
            <a:ext cx="6930384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22511" y="70247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/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/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660301" y="25797"/>
            <a:ext cx="6663010" cy="58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dirty="0" smtClean="0"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200" dirty="0" smtClean="0">
                <a:latin typeface="Rockwell" pitchFamily="18" charset="0"/>
                <a:ea typeface="微软雅黑" pitchFamily="34" charset="-122"/>
              </a:rPr>
              <a:t>4.</a:t>
            </a:r>
            <a:r>
              <a:rPr lang="zh-CN" altLang="en-US" sz="3201" kern="0" dirty="0"/>
              <a:t>反向迭代器 </a:t>
            </a:r>
            <a:r>
              <a:rPr lang="en-US" altLang="zh-CN" sz="3201" kern="0" dirty="0"/>
              <a:t>reverse </a:t>
            </a:r>
            <a:r>
              <a:rPr lang="en-US" altLang="zh-CN" sz="3201" kern="0" dirty="0" smtClean="0"/>
              <a:t>iterator</a:t>
            </a:r>
            <a:r>
              <a:rPr lang="zh-CN" altLang="en-US" sz="3201" kern="0" dirty="0" smtClean="0"/>
              <a:t>实例</a:t>
            </a:r>
            <a:endParaRPr lang="zh-CN" altLang="en-US" sz="3200" dirty="0"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420817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4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38535" y="1052757"/>
            <a:ext cx="11449271" cy="561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801" kern="0" dirty="0" smtClean="0"/>
              <a:t>// </a:t>
            </a:r>
            <a:r>
              <a:rPr lang="en-US" altLang="zh-CN" sz="2801" kern="0" dirty="0" err="1"/>
              <a:t>rbegin</a:t>
            </a:r>
            <a:r>
              <a:rPr lang="en-US" altLang="zh-CN" sz="2801" kern="0" dirty="0"/>
              <a:t> can be used to start an iteration through a list </a:t>
            </a:r>
            <a:endParaRPr lang="en-US" altLang="zh-CN" sz="2801" kern="0" dirty="0" smtClean="0"/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801" kern="0" dirty="0" smtClean="0"/>
              <a:t>// </a:t>
            </a:r>
            <a:r>
              <a:rPr lang="en-US" altLang="zh-CN" sz="2801" kern="0" dirty="0"/>
              <a:t>in reverse order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801" kern="0" dirty="0" smtClean="0"/>
              <a:t>      </a:t>
            </a:r>
            <a:r>
              <a:rPr lang="en-US" altLang="zh-CN" sz="2801" kern="0" dirty="0" err="1" smtClean="0"/>
              <a:t>cout</a:t>
            </a:r>
            <a:r>
              <a:rPr lang="en-US" altLang="zh-CN" sz="2801" kern="0" dirty="0" smtClean="0"/>
              <a:t> </a:t>
            </a:r>
            <a:r>
              <a:rPr lang="en-US" altLang="zh-CN" sz="2801" kern="0" dirty="0"/>
              <a:t>&lt;&lt; "The reversed list is:";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801" kern="0" dirty="0"/>
              <a:t>   </a:t>
            </a:r>
            <a:r>
              <a:rPr lang="en-US" altLang="zh-CN" sz="2801" kern="0" dirty="0" smtClean="0"/>
              <a:t>   for </a:t>
            </a:r>
            <a:r>
              <a:rPr lang="en-US" altLang="zh-CN" sz="2801" kern="0" dirty="0"/>
              <a:t>( c1_rIter = c1.rbegin( ); c1_rIter != c1.rend( ); c1_rIter++ )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801" kern="0" dirty="0"/>
              <a:t>      </a:t>
            </a:r>
            <a:r>
              <a:rPr lang="en-US" altLang="zh-CN" sz="2801" kern="0" dirty="0" smtClean="0"/>
              <a:t>        </a:t>
            </a:r>
            <a:r>
              <a:rPr lang="en-US" altLang="zh-CN" sz="2801" kern="0" dirty="0" err="1" smtClean="0"/>
              <a:t>cout</a:t>
            </a:r>
            <a:r>
              <a:rPr lang="en-US" altLang="zh-CN" sz="2801" kern="0" dirty="0" smtClean="0"/>
              <a:t> </a:t>
            </a:r>
            <a:r>
              <a:rPr lang="en-US" altLang="zh-CN" sz="2801" kern="0" dirty="0"/>
              <a:t>&lt;&lt; " " &lt;&lt; *c1_rIter;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801" kern="0" dirty="0"/>
              <a:t>   </a:t>
            </a:r>
            <a:r>
              <a:rPr lang="en-US" altLang="zh-CN" sz="2801" kern="0" dirty="0" smtClean="0"/>
              <a:t>   </a:t>
            </a:r>
            <a:r>
              <a:rPr lang="en-US" altLang="zh-CN" sz="2801" kern="0" dirty="0" err="1" smtClean="0"/>
              <a:t>cout</a:t>
            </a:r>
            <a:r>
              <a:rPr lang="en-US" altLang="zh-CN" sz="2801" kern="0" dirty="0" smtClean="0"/>
              <a:t> </a:t>
            </a:r>
            <a:r>
              <a:rPr lang="en-US" altLang="zh-CN" sz="2801" kern="0" dirty="0"/>
              <a:t>&lt;&lt; </a:t>
            </a:r>
            <a:r>
              <a:rPr lang="en-US" altLang="zh-CN" sz="2801" kern="0" dirty="0" err="1"/>
              <a:t>endl</a:t>
            </a:r>
            <a:r>
              <a:rPr lang="en-US" altLang="zh-CN" sz="2801" kern="0" dirty="0"/>
              <a:t>;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801" kern="0" dirty="0"/>
              <a:t>   </a:t>
            </a:r>
            <a:r>
              <a:rPr lang="en-US" altLang="zh-CN" sz="2801" kern="0" dirty="0" smtClean="0"/>
              <a:t>   c1_rIter </a:t>
            </a:r>
            <a:r>
              <a:rPr lang="en-US" altLang="zh-CN" sz="2801" kern="0" dirty="0"/>
              <a:t>= c1.rbegin( );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801" kern="0" dirty="0"/>
              <a:t>  </a:t>
            </a:r>
            <a:r>
              <a:rPr lang="en-US" altLang="zh-CN" sz="2801" kern="0" dirty="0" smtClean="0"/>
              <a:t>    </a:t>
            </a:r>
            <a:r>
              <a:rPr lang="en-US" altLang="zh-CN" sz="2801" kern="0" dirty="0"/>
              <a:t>*c1_rIter = 40;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801" kern="0" dirty="0"/>
              <a:t>   </a:t>
            </a:r>
            <a:r>
              <a:rPr lang="en-US" altLang="zh-CN" sz="2801" kern="0" dirty="0" smtClean="0"/>
              <a:t>    </a:t>
            </a:r>
            <a:r>
              <a:rPr lang="en-US" altLang="zh-CN" sz="2801" kern="0" dirty="0" err="1" smtClean="0"/>
              <a:t>cout</a:t>
            </a:r>
            <a:r>
              <a:rPr lang="en-US" altLang="zh-CN" sz="2801" kern="0" dirty="0" smtClean="0"/>
              <a:t> </a:t>
            </a:r>
            <a:r>
              <a:rPr lang="en-US" altLang="zh-CN" sz="2801" kern="0" dirty="0"/>
              <a:t>&lt;&lt; "The last element in the list is now " &lt;&lt; *c1_rIter &lt;&lt; "." &lt;&lt; </a:t>
            </a:r>
            <a:r>
              <a:rPr lang="en-US" altLang="zh-CN" sz="2801" kern="0" dirty="0" err="1"/>
              <a:t>endl</a:t>
            </a:r>
            <a:r>
              <a:rPr lang="en-US" altLang="zh-CN" sz="2801" kern="0" dirty="0"/>
              <a:t>;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801" kern="0" dirty="0"/>
              <a:t>}</a:t>
            </a:r>
          </a:p>
        </p:txBody>
      </p:sp>
      <p:pic>
        <p:nvPicPr>
          <p:cNvPr id="4" name="矩形 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51" y="-26590"/>
            <a:ext cx="6930384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22511" y="70247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/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/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660301" y="25797"/>
            <a:ext cx="6663010" cy="58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dirty="0" smtClean="0"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200" dirty="0" smtClean="0">
                <a:latin typeface="Rockwell" pitchFamily="18" charset="0"/>
                <a:ea typeface="微软雅黑" pitchFamily="34" charset="-122"/>
              </a:rPr>
              <a:t>4.</a:t>
            </a:r>
            <a:r>
              <a:rPr lang="zh-CN" altLang="en-US" sz="3201" kern="0" dirty="0"/>
              <a:t>反向迭代器 </a:t>
            </a:r>
            <a:r>
              <a:rPr lang="en-US" altLang="zh-CN" sz="3201" kern="0" dirty="0"/>
              <a:t>reverse </a:t>
            </a:r>
            <a:r>
              <a:rPr lang="en-US" altLang="zh-CN" sz="3201" kern="0" dirty="0" smtClean="0"/>
              <a:t>iterator</a:t>
            </a:r>
            <a:r>
              <a:rPr lang="zh-CN" altLang="en-US" sz="3201" kern="0" dirty="0" smtClean="0"/>
              <a:t>实例</a:t>
            </a:r>
            <a:endParaRPr lang="zh-CN" altLang="en-US" sz="3200" dirty="0"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18138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4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2212076" y="609741"/>
            <a:ext cx="3311035" cy="114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3201" kern="0" dirty="0" smtClean="0"/>
              <a:t>运行</a:t>
            </a:r>
            <a:r>
              <a:rPr lang="zh-CN" altLang="en-US" sz="3201" kern="0" dirty="0"/>
              <a:t>输出结果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1130624" y="2205549"/>
            <a:ext cx="8855652" cy="2520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Tx/>
              <a:buNone/>
              <a:defRPr/>
            </a:pPr>
            <a:r>
              <a:rPr lang="en-US" altLang="zh-CN" sz="2801" kern="0" dirty="0"/>
              <a:t>The last element in the list is 30.</a:t>
            </a:r>
          </a:p>
          <a:p>
            <a:pPr>
              <a:buFontTx/>
              <a:buNone/>
              <a:defRPr/>
            </a:pPr>
            <a:r>
              <a:rPr lang="en-US" altLang="zh-CN" sz="2801" kern="0" dirty="0"/>
              <a:t>The list is: 10 20 30</a:t>
            </a:r>
          </a:p>
          <a:p>
            <a:pPr>
              <a:buFontTx/>
              <a:buNone/>
              <a:defRPr/>
            </a:pPr>
            <a:r>
              <a:rPr lang="en-US" altLang="zh-CN" sz="2801" kern="0" dirty="0"/>
              <a:t>The reversed list is: 30 20 10</a:t>
            </a:r>
          </a:p>
          <a:p>
            <a:pPr>
              <a:buFontTx/>
              <a:buNone/>
              <a:defRPr/>
            </a:pPr>
            <a:r>
              <a:rPr lang="en-US" altLang="zh-CN" sz="2801" kern="0" dirty="0"/>
              <a:t>The last element in the list is now 40.</a:t>
            </a:r>
          </a:p>
        </p:txBody>
      </p:sp>
      <p:pic>
        <p:nvPicPr>
          <p:cNvPr id="4" name="矩形 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51" y="-26590"/>
            <a:ext cx="6930384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22511" y="70247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/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/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660301" y="25797"/>
            <a:ext cx="6663010" cy="58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dirty="0" smtClean="0"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200" dirty="0" smtClean="0">
                <a:latin typeface="Rockwell" pitchFamily="18" charset="0"/>
                <a:ea typeface="微软雅黑" pitchFamily="34" charset="-122"/>
              </a:rPr>
              <a:t>4.</a:t>
            </a:r>
            <a:r>
              <a:rPr lang="zh-CN" altLang="en-US" sz="3201" kern="0" dirty="0"/>
              <a:t>反向迭代器 </a:t>
            </a:r>
            <a:r>
              <a:rPr lang="en-US" altLang="zh-CN" sz="3201" kern="0" dirty="0"/>
              <a:t>reverse </a:t>
            </a:r>
            <a:r>
              <a:rPr lang="en-US" altLang="zh-CN" sz="3201" kern="0" dirty="0" smtClean="0"/>
              <a:t>iterator</a:t>
            </a:r>
            <a:r>
              <a:rPr lang="zh-CN" altLang="en-US" sz="3201" kern="0" dirty="0" smtClean="0"/>
              <a:t>实例</a:t>
            </a:r>
            <a:endParaRPr lang="zh-CN" altLang="en-US" sz="3200" dirty="0"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47865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4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266527" y="1053530"/>
            <a:ext cx="11665295" cy="547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8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2000" b="0" dirty="0"/>
              <a:t>set </a:t>
            </a:r>
            <a:r>
              <a:rPr lang="zh-CN" altLang="en-US" sz="2000" b="0" dirty="0"/>
              <a:t>是关联容器的一种，是排序好的集合（元素已经进行了排序）。</a:t>
            </a:r>
            <a:r>
              <a:rPr lang="en-US" altLang="zh-CN" sz="2000" b="0" dirty="0"/>
              <a:t>set </a:t>
            </a:r>
            <a:r>
              <a:rPr lang="zh-CN" altLang="en-US" sz="2000" b="0" dirty="0"/>
              <a:t>和 </a:t>
            </a:r>
            <a:r>
              <a:rPr lang="en-US" altLang="zh-CN" sz="2000" b="0" dirty="0"/>
              <a:t>multiset </a:t>
            </a:r>
            <a:r>
              <a:rPr lang="zh-CN" altLang="en-US" sz="2000" b="0" dirty="0"/>
              <a:t>类似，它和 </a:t>
            </a:r>
            <a:r>
              <a:rPr lang="en-US" altLang="zh-CN" sz="2000" b="0" dirty="0"/>
              <a:t>multiset </a:t>
            </a:r>
            <a:r>
              <a:rPr lang="zh-CN" altLang="en-US" sz="2000" b="0" dirty="0"/>
              <a:t>的差别在于 </a:t>
            </a:r>
            <a:r>
              <a:rPr lang="en-US" altLang="zh-CN" sz="2000" b="0" dirty="0"/>
              <a:t>set </a:t>
            </a:r>
            <a:r>
              <a:rPr lang="zh-CN" altLang="en-US" sz="2000" b="0" dirty="0"/>
              <a:t>中不能有重复的元素。</a:t>
            </a:r>
            <a:r>
              <a:rPr lang="en-US" altLang="zh-CN" sz="2000" b="0" dirty="0"/>
              <a:t>multiset </a:t>
            </a:r>
            <a:r>
              <a:rPr lang="zh-CN" altLang="en-US" sz="2000" b="0" dirty="0"/>
              <a:t>的成员函数 </a:t>
            </a:r>
            <a:r>
              <a:rPr lang="en-US" altLang="zh-CN" sz="2000" b="0" dirty="0"/>
              <a:t>set </a:t>
            </a:r>
            <a:r>
              <a:rPr lang="zh-CN" altLang="en-US" sz="2000" b="0" dirty="0"/>
              <a:t>中也都有</a:t>
            </a:r>
            <a:r>
              <a:rPr lang="zh-CN" altLang="en-US" sz="2000" b="0" dirty="0" smtClean="0"/>
              <a:t>。</a:t>
            </a:r>
            <a:endParaRPr lang="en-US" altLang="zh-CN" sz="2000" b="0" dirty="0" smtClean="0"/>
          </a:p>
          <a:p>
            <a:pPr>
              <a:lnSpc>
                <a:spcPct val="8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000" b="0" dirty="0"/>
              <a:t>不能直接修改 </a:t>
            </a:r>
            <a:r>
              <a:rPr lang="en-US" altLang="zh-CN" sz="2000" b="0" dirty="0"/>
              <a:t>set </a:t>
            </a:r>
            <a:r>
              <a:rPr lang="zh-CN" altLang="en-US" sz="2000" b="0" dirty="0"/>
              <a:t>容器中元素的值。因为元素被修改后，容器并不会自动重新调整顺序，于是容器的有序性就会被破坏，再在其上进行查找等操作就会得到错误的结果。因此，如果要修改 </a:t>
            </a:r>
            <a:r>
              <a:rPr lang="en-US" altLang="zh-CN" sz="2000" b="0" dirty="0"/>
              <a:t>set </a:t>
            </a:r>
            <a:r>
              <a:rPr lang="zh-CN" altLang="en-US" sz="2000" b="0" dirty="0"/>
              <a:t>容器中某个元素的值，正确的做法是先删除该元素，再插入新元素</a:t>
            </a:r>
            <a:r>
              <a:rPr lang="zh-CN" altLang="en-US" sz="2000" b="0" dirty="0" smtClean="0"/>
              <a:t>。</a:t>
            </a:r>
            <a:endParaRPr lang="en-US" altLang="zh-CN" sz="2000" b="0" dirty="0" smtClean="0"/>
          </a:p>
          <a:p>
            <a:pPr>
              <a:lnSpc>
                <a:spcPct val="8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000" b="0" dirty="0"/>
              <a:t>使用 </a:t>
            </a:r>
            <a:r>
              <a:rPr lang="en-US" altLang="zh-CN" sz="2000" b="0" dirty="0"/>
              <a:t>set </a:t>
            </a:r>
            <a:r>
              <a:rPr lang="zh-CN" altLang="en-US" sz="2000" b="0" dirty="0"/>
              <a:t>必须包含头文件 </a:t>
            </a:r>
            <a:r>
              <a:rPr lang="en-US" altLang="zh-CN" sz="2000" b="0" dirty="0"/>
              <a:t>&lt;set&gt;</a:t>
            </a:r>
            <a:r>
              <a:rPr lang="zh-CN" altLang="en-US" sz="2000" b="0" dirty="0"/>
              <a:t>。</a:t>
            </a:r>
            <a:r>
              <a:rPr lang="en-US" altLang="zh-CN" sz="2000" b="0" dirty="0"/>
              <a:t>set </a:t>
            </a:r>
            <a:r>
              <a:rPr lang="zh-CN" altLang="en-US" sz="2000" b="0" dirty="0"/>
              <a:t>的定义如下：</a:t>
            </a:r>
            <a:r>
              <a:rPr lang="zh-CN" altLang="en-US" sz="2000" dirty="0"/>
              <a:t/>
            </a:r>
            <a:br>
              <a:rPr lang="zh-CN" altLang="en-US" sz="2000" dirty="0"/>
            </a:br>
            <a:r>
              <a:rPr lang="zh-CN" altLang="en-US" sz="2000" dirty="0" smtClean="0"/>
              <a:t>     </a:t>
            </a:r>
            <a:r>
              <a:rPr lang="en-US" altLang="zh-CN" sz="2000" b="0" dirty="0" smtClean="0">
                <a:solidFill>
                  <a:srgbClr val="FF0000"/>
                </a:solidFill>
              </a:rPr>
              <a:t>template </a:t>
            </a:r>
            <a:r>
              <a:rPr lang="en-US" altLang="zh-CN" sz="2000" b="0" dirty="0">
                <a:solidFill>
                  <a:srgbClr val="FF0000"/>
                </a:solidFill>
              </a:rPr>
              <a:t>&lt; class Key, class </a:t>
            </a:r>
            <a:r>
              <a:rPr lang="en-US" altLang="zh-CN" sz="2000" b="0" dirty="0" err="1">
                <a:solidFill>
                  <a:srgbClr val="FF0000"/>
                </a:solidFill>
              </a:rPr>
              <a:t>Pred</a:t>
            </a:r>
            <a:r>
              <a:rPr lang="en-US" altLang="zh-CN" sz="2000" b="0" dirty="0">
                <a:solidFill>
                  <a:srgbClr val="FF0000"/>
                </a:solidFill>
              </a:rPr>
              <a:t> = less&lt;Key&gt;, class A = allocator&lt;Key&gt; &gt; </a:t>
            </a:r>
            <a:endParaRPr lang="en-US" altLang="zh-CN" sz="2000" b="0" dirty="0" smtClean="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000" b="0" dirty="0" smtClean="0">
                <a:solidFill>
                  <a:srgbClr val="FF0000"/>
                </a:solidFill>
              </a:rPr>
              <a:t>           class </a:t>
            </a:r>
            <a:r>
              <a:rPr lang="en-US" altLang="zh-CN" sz="2000" b="0" dirty="0">
                <a:solidFill>
                  <a:srgbClr val="FF0000"/>
                </a:solidFill>
              </a:rPr>
              <a:t>set </a:t>
            </a:r>
            <a:r>
              <a:rPr lang="en-US" altLang="zh-CN" sz="2000" b="0" dirty="0" smtClean="0">
                <a:solidFill>
                  <a:srgbClr val="FF0000"/>
                </a:solidFill>
              </a:rPr>
              <a:t>{...}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2000" b="0" dirty="0"/>
              <a:t>set </a:t>
            </a:r>
            <a:r>
              <a:rPr lang="zh-CN" altLang="en-US" sz="2000" b="0" dirty="0"/>
              <a:t>中插入单个元素的 </a:t>
            </a:r>
            <a:r>
              <a:rPr lang="en-US" altLang="zh-CN" sz="2000" b="0" dirty="0"/>
              <a:t>insert </a:t>
            </a:r>
            <a:r>
              <a:rPr lang="zh-CN" altLang="en-US" sz="2000" b="0" dirty="0"/>
              <a:t>成员函数与 </a:t>
            </a:r>
            <a:r>
              <a:rPr lang="en-US" altLang="zh-CN" sz="2000" b="0" dirty="0"/>
              <a:t>multiset </a:t>
            </a:r>
            <a:r>
              <a:rPr lang="zh-CN" altLang="en-US" sz="2000" b="0" dirty="0"/>
              <a:t>中的有所不同，其原型如下</a:t>
            </a:r>
            <a:r>
              <a:rPr lang="zh-CN" altLang="en-US" sz="2000" b="0" dirty="0" smtClean="0"/>
              <a:t>：</a:t>
            </a:r>
            <a:endParaRPr lang="en-US" altLang="zh-CN" sz="2000" b="0" dirty="0" smtClean="0"/>
          </a:p>
          <a:p>
            <a:pPr marL="0" indent="0">
              <a:lnSpc>
                <a:spcPct val="80000"/>
              </a:lnSpc>
              <a:buNone/>
              <a:defRPr/>
            </a:pPr>
            <a:r>
              <a:rPr lang="en-US" altLang="zh-CN" b="0" dirty="0" smtClean="0"/>
              <a:t>      </a:t>
            </a:r>
            <a:r>
              <a:rPr lang="en-US" altLang="zh-CN" sz="2000" b="0" dirty="0" smtClean="0">
                <a:solidFill>
                  <a:srgbClr val="FF0000"/>
                </a:solidFill>
              </a:rPr>
              <a:t>pair&lt;iterator</a:t>
            </a:r>
            <a:r>
              <a:rPr lang="en-US" altLang="zh-CN" sz="2000" b="0" dirty="0">
                <a:solidFill>
                  <a:srgbClr val="FF0000"/>
                </a:solidFill>
              </a:rPr>
              <a:t>, bool&gt; insert(</a:t>
            </a:r>
            <a:r>
              <a:rPr lang="en-US" altLang="zh-CN" sz="2000" b="0" dirty="0" err="1">
                <a:solidFill>
                  <a:srgbClr val="FF0000"/>
                </a:solidFill>
              </a:rPr>
              <a:t>const</a:t>
            </a:r>
            <a:r>
              <a:rPr lang="en-US" altLang="zh-CN" sz="2000" b="0" dirty="0">
                <a:solidFill>
                  <a:srgbClr val="FF0000"/>
                </a:solidFill>
              </a:rPr>
              <a:t> T &amp; </a:t>
            </a:r>
            <a:r>
              <a:rPr lang="en-US" altLang="zh-CN" sz="2000" b="0" dirty="0" err="1">
                <a:solidFill>
                  <a:srgbClr val="FF0000"/>
                </a:solidFill>
              </a:rPr>
              <a:t>val</a:t>
            </a:r>
            <a:r>
              <a:rPr lang="en-US" altLang="zh-CN" sz="2000" b="0" dirty="0" smtClean="0">
                <a:solidFill>
                  <a:srgbClr val="FF0000"/>
                </a:solidFill>
              </a:rPr>
              <a:t>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000" b="0" dirty="0"/>
              <a:t>关联容器的 </a:t>
            </a:r>
            <a:r>
              <a:rPr lang="en-US" altLang="zh-CN" sz="2000" b="0" dirty="0" err="1"/>
              <a:t>equal_range</a:t>
            </a:r>
            <a:r>
              <a:rPr lang="en-US" altLang="zh-CN" sz="2000" b="0" dirty="0"/>
              <a:t> </a:t>
            </a:r>
            <a:r>
              <a:rPr lang="zh-CN" altLang="en-US" sz="2000" b="0" dirty="0"/>
              <a:t>成员函数的返回值也是 </a:t>
            </a:r>
            <a:r>
              <a:rPr lang="en-US" altLang="zh-CN" sz="2000" b="0" dirty="0"/>
              <a:t>pair </a:t>
            </a:r>
            <a:r>
              <a:rPr lang="zh-CN" altLang="en-US" sz="2000" b="0" dirty="0"/>
              <a:t>模板类对象，其原型如下：</a:t>
            </a:r>
            <a:endParaRPr lang="en-US" altLang="zh-CN" sz="2000" b="0" dirty="0"/>
          </a:p>
          <a:p>
            <a:pPr marL="0" indent="0">
              <a:lnSpc>
                <a:spcPct val="80000"/>
              </a:lnSpc>
              <a:buNone/>
              <a:defRPr/>
            </a:pPr>
            <a:r>
              <a:rPr lang="en-US" altLang="zh-CN" b="0" dirty="0" smtClean="0"/>
              <a:t>   </a:t>
            </a:r>
            <a:r>
              <a:rPr lang="en-US" altLang="zh-CN" sz="2000" b="0" dirty="0">
                <a:solidFill>
                  <a:srgbClr val="FF0000"/>
                </a:solidFill>
              </a:rPr>
              <a:t>pair&lt;iterator, iterator&gt; </a:t>
            </a:r>
            <a:r>
              <a:rPr lang="en-US" altLang="zh-CN" sz="2000" b="0" dirty="0" err="1">
                <a:solidFill>
                  <a:srgbClr val="FF0000"/>
                </a:solidFill>
              </a:rPr>
              <a:t>equal_range</a:t>
            </a:r>
            <a:r>
              <a:rPr lang="en-US" altLang="zh-CN" sz="2000" b="0" dirty="0">
                <a:solidFill>
                  <a:srgbClr val="FF0000"/>
                </a:solidFill>
              </a:rPr>
              <a:t>(</a:t>
            </a:r>
            <a:r>
              <a:rPr lang="en-US" altLang="zh-CN" sz="2000" b="0" dirty="0" err="1">
                <a:solidFill>
                  <a:srgbClr val="FF0000"/>
                </a:solidFill>
              </a:rPr>
              <a:t>const</a:t>
            </a:r>
            <a:r>
              <a:rPr lang="en-US" altLang="zh-CN" sz="2000" b="0" dirty="0">
                <a:solidFill>
                  <a:srgbClr val="FF0000"/>
                </a:solidFill>
              </a:rPr>
              <a:t> T &amp; </a:t>
            </a:r>
            <a:r>
              <a:rPr lang="en-US" altLang="zh-CN" sz="2000" b="0" dirty="0" err="1">
                <a:solidFill>
                  <a:srgbClr val="FF0000"/>
                </a:solidFill>
              </a:rPr>
              <a:t>val</a:t>
            </a:r>
            <a:r>
              <a:rPr lang="en-US" altLang="zh-CN" sz="2000" b="0" dirty="0">
                <a:solidFill>
                  <a:srgbClr val="FF0000"/>
                </a:solidFill>
              </a:rPr>
              <a:t>);</a:t>
            </a:r>
          </a:p>
        </p:txBody>
      </p:sp>
      <p:pic>
        <p:nvPicPr>
          <p:cNvPr id="4" name="矩形 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51" y="-26590"/>
            <a:ext cx="6930384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22511" y="70247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/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/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660301" y="25797"/>
            <a:ext cx="3998714" cy="58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latin typeface="Rockwell" pitchFamily="18" charset="0"/>
                <a:ea typeface="微软雅黑" pitchFamily="34" charset="-122"/>
              </a:rPr>
              <a:t>3.</a:t>
            </a:r>
            <a:r>
              <a:rPr lang="zh-CN" altLang="en-US" sz="3201" kern="0" dirty="0"/>
              <a:t>集合</a:t>
            </a:r>
            <a:r>
              <a:rPr lang="en-US" altLang="zh-CN" sz="3201" kern="0" dirty="0" smtClean="0"/>
              <a:t>set</a:t>
            </a:r>
            <a:endParaRPr lang="zh-CN" altLang="en-US" sz="3200" dirty="0"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582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6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266528" y="1052757"/>
            <a:ext cx="6552728" cy="547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1400" b="0" dirty="0"/>
              <a:t>#include &lt;</a:t>
            </a:r>
            <a:r>
              <a:rPr lang="en-US" altLang="zh-CN" sz="1400" b="0" dirty="0" err="1"/>
              <a:t>iostream</a:t>
            </a:r>
            <a:r>
              <a:rPr lang="en-US" altLang="zh-CN" sz="1400" b="0" dirty="0"/>
              <a:t>&gt;</a:t>
            </a:r>
          </a:p>
          <a:p>
            <a:pPr marL="0" indent="0">
              <a:buNone/>
            </a:pPr>
            <a:r>
              <a:rPr lang="en-US" altLang="zh-CN" sz="1400" b="0" dirty="0"/>
              <a:t>#include &lt;set&gt; //</a:t>
            </a:r>
            <a:r>
              <a:rPr lang="zh-CN" altLang="en-US" sz="1400" b="0" dirty="0"/>
              <a:t>使用</a:t>
            </a:r>
            <a:r>
              <a:rPr lang="en-US" altLang="zh-CN" sz="1400" b="0" dirty="0"/>
              <a:t>set</a:t>
            </a:r>
            <a:r>
              <a:rPr lang="zh-CN" altLang="en-US" sz="1400" b="0" dirty="0"/>
              <a:t>须包含此文件</a:t>
            </a:r>
          </a:p>
          <a:p>
            <a:pPr marL="0" indent="0">
              <a:buNone/>
            </a:pPr>
            <a:r>
              <a:rPr lang="en-US" altLang="zh-CN" sz="1400" dirty="0"/>
              <a:t>u</a:t>
            </a:r>
            <a:r>
              <a:rPr lang="en-US" altLang="zh-CN" sz="1400" dirty="0">
                <a:hlinkClick r:id="rId2"/>
              </a:rPr>
              <a:t>sin</a:t>
            </a:r>
            <a:r>
              <a:rPr lang="en-US" altLang="zh-CN" sz="1400" dirty="0"/>
              <a:t>g</a:t>
            </a:r>
            <a:r>
              <a:rPr lang="en-US" altLang="zh-CN" sz="1400" b="0" dirty="0"/>
              <a:t> </a:t>
            </a:r>
            <a:r>
              <a:rPr lang="en-US" altLang="zh-CN" sz="1400" dirty="0"/>
              <a:t>namespace</a:t>
            </a:r>
            <a:r>
              <a:rPr lang="en-US" altLang="zh-CN" sz="1400" b="0" dirty="0"/>
              <a:t> </a:t>
            </a:r>
            <a:r>
              <a:rPr lang="en-US" altLang="zh-CN" sz="1400" b="0" dirty="0" err="1"/>
              <a:t>std</a:t>
            </a:r>
            <a:r>
              <a:rPr lang="en-US" altLang="zh-CN" sz="1400" b="0" dirty="0"/>
              <a:t>;</a:t>
            </a:r>
          </a:p>
          <a:p>
            <a:pPr marL="0" indent="0">
              <a:buNone/>
            </a:pPr>
            <a:r>
              <a:rPr lang="en-US" altLang="zh-CN" sz="1400" b="0" dirty="0" err="1"/>
              <a:t>int</a:t>
            </a:r>
            <a:r>
              <a:rPr lang="en-US" altLang="zh-CN" sz="1400" b="0" dirty="0"/>
              <a:t> main()</a:t>
            </a:r>
          </a:p>
          <a:p>
            <a:pPr marL="0" indent="0">
              <a:buNone/>
            </a:pPr>
            <a:r>
              <a:rPr lang="en-US" altLang="zh-CN" sz="1400" b="0" dirty="0"/>
              <a:t>{</a:t>
            </a:r>
          </a:p>
          <a:p>
            <a:pPr marL="0" indent="0">
              <a:buNone/>
            </a:pPr>
            <a:r>
              <a:rPr lang="en-US" altLang="zh-CN" sz="1400" dirty="0" err="1"/>
              <a:t>typedef</a:t>
            </a:r>
            <a:r>
              <a:rPr lang="en-US" altLang="zh-CN" sz="1400" b="0" dirty="0"/>
              <a:t> set&lt;</a:t>
            </a:r>
            <a:r>
              <a:rPr lang="en-US" altLang="zh-CN" sz="1400" b="0" dirty="0" err="1"/>
              <a:t>int</a:t>
            </a:r>
            <a:r>
              <a:rPr lang="en-US" altLang="zh-CN" sz="1400" b="0" dirty="0"/>
              <a:t>&gt;::iterator IT;</a:t>
            </a:r>
          </a:p>
          <a:p>
            <a:pPr marL="0" indent="0">
              <a:buNone/>
            </a:pPr>
            <a:r>
              <a:rPr lang="en-US" altLang="zh-CN" sz="1400" b="0" dirty="0" err="1"/>
              <a:t>int</a:t>
            </a:r>
            <a:r>
              <a:rPr lang="en-US" altLang="zh-CN" sz="1400" b="0" dirty="0"/>
              <a:t> a[5] = { 3,4,6,1,2 };</a:t>
            </a:r>
          </a:p>
          <a:p>
            <a:pPr marL="0" indent="0">
              <a:buNone/>
            </a:pPr>
            <a:r>
              <a:rPr lang="en-US" altLang="zh-CN" sz="1400" b="0" dirty="0"/>
              <a:t>set&lt;</a:t>
            </a:r>
            <a:r>
              <a:rPr lang="en-US" altLang="zh-CN" sz="1400" b="0" dirty="0" err="1"/>
              <a:t>int</a:t>
            </a:r>
            <a:r>
              <a:rPr lang="en-US" altLang="zh-CN" sz="1400" b="0" dirty="0"/>
              <a:t>&gt; </a:t>
            </a:r>
            <a:r>
              <a:rPr lang="en-US" altLang="zh-CN" sz="1400" b="0" dirty="0" err="1"/>
              <a:t>st</a:t>
            </a:r>
            <a:r>
              <a:rPr lang="en-US" altLang="zh-CN" sz="1400" b="0" dirty="0"/>
              <a:t>(a,a+5); // </a:t>
            </a:r>
            <a:r>
              <a:rPr lang="en-US" altLang="zh-CN" sz="1400" b="0" dirty="0" err="1"/>
              <a:t>st</a:t>
            </a:r>
            <a:r>
              <a:rPr lang="zh-CN" altLang="en-US" sz="1400" b="0" dirty="0"/>
              <a:t>里是 </a:t>
            </a:r>
            <a:r>
              <a:rPr lang="en-US" altLang="zh-CN" sz="1400" b="0" dirty="0"/>
              <a:t>1 2 3 4 6</a:t>
            </a:r>
            <a:endParaRPr lang="zh-CN" altLang="en-US" sz="1400" b="0" dirty="0"/>
          </a:p>
          <a:p>
            <a:pPr marL="0" indent="0">
              <a:buNone/>
            </a:pPr>
            <a:r>
              <a:rPr lang="en-US" altLang="zh-CN" sz="1400" b="0" dirty="0"/>
              <a:t>pair&lt; </a:t>
            </a:r>
            <a:r>
              <a:rPr lang="en-US" altLang="zh-CN" sz="1400" b="0" dirty="0" err="1"/>
              <a:t>IT,bool</a:t>
            </a:r>
            <a:r>
              <a:rPr lang="en-US" altLang="zh-CN" sz="1400" b="0" dirty="0"/>
              <a:t>&gt; result;</a:t>
            </a:r>
          </a:p>
          <a:p>
            <a:pPr marL="0" indent="0">
              <a:buNone/>
            </a:pPr>
            <a:r>
              <a:rPr lang="en-US" altLang="zh-CN" sz="1400" b="0" dirty="0"/>
              <a:t>result = </a:t>
            </a:r>
            <a:r>
              <a:rPr lang="en-US" altLang="zh-CN" sz="1400" b="0" dirty="0" err="1"/>
              <a:t>st.insert</a:t>
            </a:r>
            <a:r>
              <a:rPr lang="en-US" altLang="zh-CN" sz="1400" b="0" dirty="0"/>
              <a:t>(5); // </a:t>
            </a:r>
            <a:r>
              <a:rPr lang="en-US" altLang="zh-CN" sz="1400" b="0" dirty="0" err="1"/>
              <a:t>st</a:t>
            </a:r>
            <a:r>
              <a:rPr lang="zh-CN" altLang="en-US" sz="1400" b="0" dirty="0"/>
              <a:t>变成 </a:t>
            </a:r>
            <a:r>
              <a:rPr lang="en-US" altLang="zh-CN" sz="1400" b="0" dirty="0"/>
              <a:t>1 2 3 4 5 6</a:t>
            </a:r>
            <a:endParaRPr lang="zh-CN" altLang="en-US" sz="1400" b="0" dirty="0"/>
          </a:p>
          <a:p>
            <a:pPr marL="0" indent="0">
              <a:buNone/>
            </a:pPr>
            <a:r>
              <a:rPr lang="en-US" altLang="zh-CN" sz="1400" dirty="0"/>
              <a:t>if</a:t>
            </a:r>
            <a:r>
              <a:rPr lang="en-US" altLang="zh-CN" sz="1400" b="0" dirty="0"/>
              <a:t>(</a:t>
            </a:r>
            <a:r>
              <a:rPr lang="en-US" altLang="zh-CN" sz="1400" b="0" dirty="0" err="1"/>
              <a:t>result.second</a:t>
            </a:r>
            <a:r>
              <a:rPr lang="en-US" altLang="zh-CN" sz="1400" b="0" dirty="0"/>
              <a:t>) //</a:t>
            </a:r>
            <a:r>
              <a:rPr lang="zh-CN" altLang="en-US" sz="1400" b="0" dirty="0"/>
              <a:t>插入成功则输出被插入元素</a:t>
            </a:r>
          </a:p>
          <a:p>
            <a:pPr marL="0" indent="0">
              <a:buNone/>
            </a:pPr>
            <a:r>
              <a:rPr lang="en-US" altLang="zh-CN" sz="1400" b="0" dirty="0" err="1"/>
              <a:t>cout</a:t>
            </a:r>
            <a:r>
              <a:rPr lang="en-US" altLang="zh-CN" sz="1400" b="0" dirty="0"/>
              <a:t> &lt;&lt; * </a:t>
            </a:r>
            <a:r>
              <a:rPr lang="en-US" altLang="zh-CN" sz="1400" b="0" dirty="0" err="1"/>
              <a:t>result.first</a:t>
            </a:r>
            <a:r>
              <a:rPr lang="en-US" altLang="zh-CN" sz="1400" b="0" dirty="0"/>
              <a:t> &lt;&lt; " inserted" &lt;&lt; </a:t>
            </a:r>
            <a:r>
              <a:rPr lang="en-US" altLang="zh-CN" sz="1400" b="0" dirty="0" err="1"/>
              <a:t>endl</a:t>
            </a:r>
            <a:r>
              <a:rPr lang="en-US" altLang="zh-CN" sz="1400" b="0" dirty="0"/>
              <a:t>; //</a:t>
            </a:r>
            <a:r>
              <a:rPr lang="zh-CN" altLang="en-US" sz="1400" b="0" dirty="0"/>
              <a:t>输出</a:t>
            </a:r>
            <a:r>
              <a:rPr lang="en-US" altLang="zh-CN" sz="1400" b="0" dirty="0"/>
              <a:t>: 5 inserted</a:t>
            </a:r>
          </a:p>
          <a:p>
            <a:pPr marL="0" indent="0">
              <a:buNone/>
            </a:pPr>
            <a:r>
              <a:rPr lang="en-US" altLang="zh-CN" sz="1400" dirty="0"/>
              <a:t>if</a:t>
            </a:r>
            <a:r>
              <a:rPr lang="en-US" altLang="zh-CN" sz="1400" b="0" dirty="0"/>
              <a:t>(</a:t>
            </a:r>
            <a:r>
              <a:rPr lang="en-US" altLang="zh-CN" sz="1400" b="0" dirty="0" err="1"/>
              <a:t>st.insert</a:t>
            </a:r>
            <a:r>
              <a:rPr lang="en-US" altLang="zh-CN" sz="1400" b="0" dirty="0"/>
              <a:t>(5).second)</a:t>
            </a:r>
          </a:p>
          <a:p>
            <a:pPr marL="0" indent="0">
              <a:buNone/>
            </a:pPr>
            <a:r>
              <a:rPr lang="en-US" altLang="zh-CN" sz="1400" b="0" dirty="0" err="1"/>
              <a:t>cout</a:t>
            </a:r>
            <a:r>
              <a:rPr lang="en-US" altLang="zh-CN" sz="1400" b="0" dirty="0"/>
              <a:t> &lt;&lt; * </a:t>
            </a:r>
            <a:r>
              <a:rPr lang="en-US" altLang="zh-CN" sz="1400" b="0" dirty="0" err="1"/>
              <a:t>result.first</a:t>
            </a:r>
            <a:r>
              <a:rPr lang="en-US" altLang="zh-CN" sz="1400" b="0" dirty="0"/>
              <a:t> &lt;&lt; </a:t>
            </a:r>
            <a:r>
              <a:rPr lang="en-US" altLang="zh-CN" sz="1400" b="0" dirty="0" err="1"/>
              <a:t>endl</a:t>
            </a:r>
            <a:r>
              <a:rPr lang="en-US" altLang="zh-CN" sz="1400" b="0" dirty="0"/>
              <a:t>;</a:t>
            </a:r>
          </a:p>
          <a:p>
            <a:pPr marL="0" indent="0">
              <a:buNone/>
            </a:pPr>
            <a:r>
              <a:rPr lang="en-US" altLang="zh-CN" sz="1400" dirty="0"/>
              <a:t>else</a:t>
            </a:r>
            <a:endParaRPr lang="en-US" altLang="zh-CN" sz="1400" b="0" dirty="0"/>
          </a:p>
          <a:p>
            <a:pPr marL="0" indent="0">
              <a:buNone/>
            </a:pPr>
            <a:r>
              <a:rPr lang="en-US" altLang="zh-CN" sz="1400" b="0" dirty="0" err="1"/>
              <a:t>cout</a:t>
            </a:r>
            <a:r>
              <a:rPr lang="en-US" altLang="zh-CN" sz="1400" b="0" dirty="0"/>
              <a:t> &lt;&lt; * </a:t>
            </a:r>
            <a:r>
              <a:rPr lang="en-US" altLang="zh-CN" sz="1400" b="0" dirty="0" err="1"/>
              <a:t>result.first</a:t>
            </a:r>
            <a:r>
              <a:rPr lang="en-US" altLang="zh-CN" sz="1400" b="0" dirty="0"/>
              <a:t> &lt;&lt; " already exists" &lt;&lt; </a:t>
            </a:r>
            <a:r>
              <a:rPr lang="en-US" altLang="zh-CN" sz="1400" b="0" dirty="0" err="1"/>
              <a:t>endl</a:t>
            </a:r>
            <a:r>
              <a:rPr lang="en-US" altLang="zh-CN" sz="1400" b="0" dirty="0"/>
              <a:t>;</a:t>
            </a:r>
          </a:p>
          <a:p>
            <a:pPr marL="0" indent="0">
              <a:buNone/>
            </a:pPr>
            <a:r>
              <a:rPr lang="en-US" altLang="zh-CN" sz="1400" b="0" dirty="0"/>
              <a:t>//</a:t>
            </a:r>
            <a:r>
              <a:rPr lang="zh-CN" altLang="en-US" sz="1400" b="0" dirty="0"/>
              <a:t>输出 </a:t>
            </a:r>
            <a:r>
              <a:rPr lang="en-US" altLang="zh-CN" sz="1400" b="0" dirty="0"/>
              <a:t>5 already exists</a:t>
            </a:r>
          </a:p>
          <a:p>
            <a:pPr marL="0" indent="0">
              <a:buNone/>
            </a:pPr>
            <a:r>
              <a:rPr lang="en-US" altLang="zh-CN" sz="1400" b="0" dirty="0"/>
              <a:t>pair&lt;IT,IT&gt; bounds = </a:t>
            </a:r>
            <a:r>
              <a:rPr lang="en-US" altLang="zh-CN" sz="1400" b="0" dirty="0" err="1"/>
              <a:t>st.equal_range</a:t>
            </a:r>
            <a:r>
              <a:rPr lang="en-US" altLang="zh-CN" sz="1400" b="0" dirty="0"/>
              <a:t>(4);</a:t>
            </a:r>
          </a:p>
          <a:p>
            <a:pPr marL="0" indent="0">
              <a:buNone/>
            </a:pPr>
            <a:r>
              <a:rPr lang="en-US" altLang="zh-CN" sz="1400" b="0" dirty="0" err="1"/>
              <a:t>cout</a:t>
            </a:r>
            <a:r>
              <a:rPr lang="en-US" altLang="zh-CN" sz="1400" b="0" dirty="0"/>
              <a:t> &lt;&lt; * </a:t>
            </a:r>
            <a:r>
              <a:rPr lang="en-US" altLang="zh-CN" sz="1400" b="0" dirty="0" err="1"/>
              <a:t>bounds.first</a:t>
            </a:r>
            <a:r>
              <a:rPr lang="en-US" altLang="zh-CN" sz="1400" b="0" dirty="0"/>
              <a:t> &lt;&lt; "," &lt;&lt; * </a:t>
            </a:r>
            <a:r>
              <a:rPr lang="en-US" altLang="zh-CN" sz="1400" b="0" dirty="0" err="1"/>
              <a:t>bounds.second</a:t>
            </a:r>
            <a:r>
              <a:rPr lang="en-US" altLang="zh-CN" sz="1400" b="0" dirty="0"/>
              <a:t> ; //</a:t>
            </a:r>
            <a:r>
              <a:rPr lang="zh-CN" altLang="en-US" sz="1400" b="0" dirty="0"/>
              <a:t>输出：</a:t>
            </a:r>
            <a:r>
              <a:rPr lang="en-US" altLang="zh-CN" sz="1400" b="0" dirty="0"/>
              <a:t>4,5</a:t>
            </a:r>
            <a:endParaRPr lang="zh-CN" altLang="en-US" sz="1400" b="0" dirty="0"/>
          </a:p>
          <a:p>
            <a:pPr marL="0" indent="0">
              <a:buNone/>
            </a:pPr>
            <a:r>
              <a:rPr lang="en-US" altLang="zh-CN" sz="1400" dirty="0"/>
              <a:t>return</a:t>
            </a:r>
            <a:r>
              <a:rPr lang="en-US" altLang="zh-CN" sz="1400" b="0" dirty="0"/>
              <a:t> 0;</a:t>
            </a:r>
          </a:p>
          <a:p>
            <a:pPr marL="0" indent="0">
              <a:buNone/>
            </a:pPr>
            <a:r>
              <a:rPr lang="en-US" altLang="zh-CN" sz="1400" b="0" dirty="0"/>
              <a:t>}</a:t>
            </a:r>
          </a:p>
        </p:txBody>
      </p:sp>
      <p:pic>
        <p:nvPicPr>
          <p:cNvPr id="4" name="矩形 1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51" y="-26590"/>
            <a:ext cx="6930384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22511" y="70247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/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/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660301" y="25797"/>
            <a:ext cx="3998714" cy="58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dirty="0" smtClean="0"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200" dirty="0" smtClean="0">
                <a:latin typeface="Rockwell" pitchFamily="18" charset="0"/>
                <a:ea typeface="微软雅黑" pitchFamily="34" charset="-122"/>
              </a:rPr>
              <a:t>5.</a:t>
            </a:r>
            <a:r>
              <a:rPr lang="zh-CN" altLang="en-US" sz="3201" kern="0" dirty="0"/>
              <a:t>集合</a:t>
            </a:r>
            <a:r>
              <a:rPr lang="en-US" altLang="zh-CN" sz="3201" kern="0" dirty="0" smtClean="0"/>
              <a:t>set</a:t>
            </a:r>
            <a:r>
              <a:rPr lang="zh-CN" altLang="en-US" sz="3201" kern="0" dirty="0" smtClean="0"/>
              <a:t>用法</a:t>
            </a:r>
            <a:endParaRPr lang="zh-CN" altLang="en-US" sz="3200" dirty="0">
              <a:latin typeface="Rockwell" pitchFamily="18" charset="0"/>
              <a:ea typeface="微软雅黑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835479" y="2349674"/>
            <a:ext cx="26642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程序的输出结果是：</a:t>
            </a:r>
            <a:br>
              <a:rPr lang="zh-CN" altLang="en-US" dirty="0"/>
            </a:br>
            <a:r>
              <a:rPr lang="en-US" altLang="zh-CN" dirty="0"/>
              <a:t>5 inserted</a:t>
            </a:r>
            <a:br>
              <a:rPr lang="en-US" altLang="zh-CN" dirty="0"/>
            </a:br>
            <a:r>
              <a:rPr lang="en-US" altLang="zh-CN" dirty="0"/>
              <a:t>5 already exists</a:t>
            </a:r>
            <a:br>
              <a:rPr lang="en-US" altLang="zh-CN" dirty="0"/>
            </a:br>
            <a:r>
              <a:rPr lang="en-US" altLang="zh-CN" dirty="0"/>
              <a:t>4,5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99945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9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2210488" y="1052757"/>
            <a:ext cx="7774199" cy="547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000" b="0" kern="0" dirty="0"/>
              <a:t>#include &lt;set&gt;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000" b="0" kern="0" dirty="0"/>
              <a:t>#include &lt;</a:t>
            </a:r>
            <a:r>
              <a:rPr lang="en-US" altLang="zh-CN" sz="2000" b="0" kern="0" dirty="0" err="1"/>
              <a:t>iostream</a:t>
            </a:r>
            <a:r>
              <a:rPr lang="en-US" altLang="zh-CN" sz="2000" b="0" kern="0" dirty="0"/>
              <a:t>&gt;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000" b="0" kern="0" dirty="0"/>
              <a:t>#include &lt;string&gt;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000" b="0" kern="0" dirty="0" err="1"/>
              <a:t>int</a:t>
            </a:r>
            <a:r>
              <a:rPr lang="en-US" altLang="zh-CN" sz="2000" b="0" kern="0" dirty="0"/>
              <a:t> main()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000" b="0" kern="0" dirty="0"/>
              <a:t>{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000" b="0" kern="0" dirty="0"/>
              <a:t>	</a:t>
            </a:r>
            <a:r>
              <a:rPr lang="en-US" altLang="zh-CN" sz="2000" b="0" kern="0" dirty="0" err="1"/>
              <a:t>std</a:t>
            </a:r>
            <a:r>
              <a:rPr lang="en-US" altLang="zh-CN" sz="2000" b="0" kern="0" dirty="0"/>
              <a:t>::set&lt;</a:t>
            </a:r>
            <a:r>
              <a:rPr lang="en-US" altLang="zh-CN" sz="2000" b="0" kern="0" dirty="0" err="1"/>
              <a:t>std</a:t>
            </a:r>
            <a:r>
              <a:rPr lang="en-US" altLang="zh-CN" sz="2000" b="0" kern="0" dirty="0"/>
              <a:t>::string&gt; source;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000" b="0" kern="0" dirty="0"/>
              <a:t>	</a:t>
            </a:r>
            <a:r>
              <a:rPr lang="en-US" altLang="zh-CN" sz="2000" b="0" kern="0" dirty="0" err="1"/>
              <a:t>std</a:t>
            </a:r>
            <a:r>
              <a:rPr lang="en-US" altLang="zh-CN" sz="2000" b="0" kern="0" dirty="0"/>
              <a:t>::string input;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000" b="0" kern="0" dirty="0"/>
              <a:t>	for (</a:t>
            </a:r>
            <a:r>
              <a:rPr lang="en-US" altLang="zh-CN" sz="2000" b="0" kern="0" dirty="0" err="1"/>
              <a:t>int</a:t>
            </a:r>
            <a:r>
              <a:rPr lang="en-US" altLang="zh-CN" sz="2000" b="0" kern="0" dirty="0"/>
              <a:t> </a:t>
            </a:r>
            <a:r>
              <a:rPr lang="en-US" altLang="zh-CN" sz="2000" b="0" kern="0" dirty="0" err="1"/>
              <a:t>i</a:t>
            </a:r>
            <a:r>
              <a:rPr lang="en-US" altLang="zh-CN" sz="2000" b="0" kern="0" dirty="0"/>
              <a:t>=0;i&lt;6;i++)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000" b="0" kern="0" dirty="0"/>
              <a:t>	{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000" b="0" kern="0" dirty="0"/>
              <a:t>		</a:t>
            </a:r>
            <a:r>
              <a:rPr lang="en-US" altLang="zh-CN" sz="2000" b="0" kern="0" dirty="0" err="1"/>
              <a:t>std</a:t>
            </a:r>
            <a:r>
              <a:rPr lang="en-US" altLang="zh-CN" sz="2000" b="0" kern="0" dirty="0"/>
              <a:t>::</a:t>
            </a:r>
            <a:r>
              <a:rPr lang="en-US" altLang="zh-CN" sz="2000" b="0" kern="0" dirty="0" err="1"/>
              <a:t>cin</a:t>
            </a:r>
            <a:r>
              <a:rPr lang="en-US" altLang="zh-CN" sz="2000" b="0" kern="0" dirty="0"/>
              <a:t> &gt;&gt; input;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000" b="0" kern="0" dirty="0"/>
              <a:t>		</a:t>
            </a:r>
            <a:r>
              <a:rPr lang="en-US" altLang="zh-CN" sz="2000" b="0" kern="0" dirty="0" err="1"/>
              <a:t>source.insert</a:t>
            </a:r>
            <a:r>
              <a:rPr lang="en-US" altLang="zh-CN" sz="2000" b="0" kern="0" dirty="0"/>
              <a:t>(input);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000" b="0" kern="0" dirty="0"/>
              <a:t>	}	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000" b="0" kern="0" dirty="0"/>
              <a:t>	</a:t>
            </a:r>
            <a:r>
              <a:rPr lang="en-US" altLang="zh-CN" sz="2000" b="0" kern="0" dirty="0" err="1"/>
              <a:t>std</a:t>
            </a:r>
            <a:r>
              <a:rPr lang="en-US" altLang="zh-CN" sz="2000" b="0" kern="0" dirty="0"/>
              <a:t>::set&lt;</a:t>
            </a:r>
            <a:r>
              <a:rPr lang="en-US" altLang="zh-CN" sz="2000" b="0" kern="0" dirty="0" err="1"/>
              <a:t>std</a:t>
            </a:r>
            <a:r>
              <a:rPr lang="en-US" altLang="zh-CN" sz="2000" b="0" kern="0" dirty="0"/>
              <a:t>::string&gt;::iterator at = </a:t>
            </a:r>
            <a:r>
              <a:rPr lang="en-US" altLang="zh-CN" sz="2000" b="0" kern="0" dirty="0" err="1"/>
              <a:t>source.begin</a:t>
            </a:r>
            <a:r>
              <a:rPr lang="en-US" altLang="zh-CN" sz="2000" b="0" kern="0" dirty="0"/>
              <a:t>();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000" b="0" kern="0" dirty="0"/>
              <a:t>	while(at != </a:t>
            </a:r>
            <a:r>
              <a:rPr lang="en-US" altLang="zh-CN" sz="2000" b="0" kern="0" dirty="0" err="1"/>
              <a:t>source.end</a:t>
            </a:r>
            <a:r>
              <a:rPr lang="en-US" altLang="zh-CN" sz="2000" b="0" kern="0" dirty="0"/>
              <a:t>())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000" b="0" kern="0" dirty="0"/>
              <a:t>		</a:t>
            </a:r>
            <a:r>
              <a:rPr lang="en-US" altLang="zh-CN" sz="2000" b="0" kern="0" dirty="0" err="1"/>
              <a:t>std</a:t>
            </a:r>
            <a:r>
              <a:rPr lang="en-US" altLang="zh-CN" sz="2000" b="0" kern="0" dirty="0"/>
              <a:t>::</a:t>
            </a:r>
            <a:r>
              <a:rPr lang="en-US" altLang="zh-CN" sz="2000" b="0" kern="0" dirty="0" err="1"/>
              <a:t>cout</a:t>
            </a:r>
            <a:r>
              <a:rPr lang="en-US" altLang="zh-CN" sz="2000" b="0" kern="0" dirty="0"/>
              <a:t> &lt;&lt; *at++ &lt;&lt; </a:t>
            </a:r>
            <a:r>
              <a:rPr lang="en-US" altLang="zh-CN" sz="2000" b="0" kern="0" dirty="0" err="1"/>
              <a:t>std</a:t>
            </a:r>
            <a:r>
              <a:rPr lang="en-US" altLang="zh-CN" sz="2000" b="0" kern="0" dirty="0"/>
              <a:t>::</a:t>
            </a:r>
            <a:r>
              <a:rPr lang="en-US" altLang="zh-CN" sz="2000" b="0" kern="0" dirty="0" err="1"/>
              <a:t>endl</a:t>
            </a:r>
            <a:r>
              <a:rPr lang="en-US" altLang="zh-CN" sz="2000" b="0" kern="0" dirty="0"/>
              <a:t>;	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000" b="0" kern="0" dirty="0"/>
              <a:t>}</a:t>
            </a:r>
          </a:p>
        </p:txBody>
      </p:sp>
      <p:pic>
        <p:nvPicPr>
          <p:cNvPr id="4" name="矩形 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51" y="-26590"/>
            <a:ext cx="6930384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22511" y="70247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/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/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660301" y="25797"/>
            <a:ext cx="3998714" cy="58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dirty="0" smtClean="0"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200" dirty="0" smtClean="0">
                <a:latin typeface="Rockwell" pitchFamily="18" charset="0"/>
                <a:ea typeface="微软雅黑" pitchFamily="34" charset="-122"/>
              </a:rPr>
              <a:t>6.</a:t>
            </a:r>
            <a:r>
              <a:rPr lang="zh-CN" altLang="en-US" sz="3201" kern="0" dirty="0"/>
              <a:t>集合</a:t>
            </a:r>
            <a:r>
              <a:rPr lang="en-US" altLang="zh-CN" sz="3201" kern="0" dirty="0"/>
              <a:t>set</a:t>
            </a:r>
            <a:r>
              <a:rPr lang="zh-CN" altLang="en-US" sz="3201" kern="0" dirty="0" smtClean="0"/>
              <a:t>实例</a:t>
            </a:r>
            <a:endParaRPr lang="zh-CN" altLang="en-US" sz="3200" dirty="0"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33057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9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227" name="矩形 1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68" y="-26590"/>
            <a:ext cx="6910809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1" name="组合 90"/>
          <p:cNvGrpSpPr>
            <a:grpSpLocks/>
          </p:cNvGrpSpPr>
          <p:nvPr/>
        </p:nvGrpSpPr>
        <p:grpSpPr bwMode="auto">
          <a:xfrm>
            <a:off x="194519" y="71835"/>
            <a:ext cx="466725" cy="468313"/>
            <a:chOff x="1192404" y="608225"/>
            <a:chExt cx="1755828" cy="1759616"/>
          </a:xfrm>
        </p:grpSpPr>
        <p:grpSp>
          <p:nvGrpSpPr>
            <p:cNvPr id="944233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94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5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44236" name="任意多边形 83"/>
                <p:cNvPicPr>
                  <a:picLocks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44237" name="Text Box 109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93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37" name="TextBox 64"/>
          <p:cNvSpPr txBox="1">
            <a:spLocks noChangeArrowheads="1"/>
          </p:cNvSpPr>
          <p:nvPr/>
        </p:nvSpPr>
        <p:spPr bwMode="auto">
          <a:xfrm>
            <a:off x="875556" y="398"/>
            <a:ext cx="5545385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2.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什么是类库？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216549" y="837506"/>
            <a:ext cx="11715799" cy="484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kern="0" dirty="0" smtClean="0"/>
              <a:t>类库是</a:t>
            </a:r>
            <a:r>
              <a:rPr lang="zh-CN" altLang="en-US" kern="0" dirty="0" smtClean="0">
                <a:solidFill>
                  <a:schemeClr val="bg2"/>
                </a:solidFill>
              </a:rPr>
              <a:t>类的集合</a:t>
            </a:r>
            <a:r>
              <a:rPr lang="zh-CN" altLang="en-US" kern="0" dirty="0" smtClean="0"/>
              <a:t>，并且给出了多种类之间的关系描述。 </a:t>
            </a:r>
          </a:p>
          <a:p>
            <a:pPr>
              <a:defRPr/>
            </a:pPr>
            <a:r>
              <a:rPr lang="zh-CN" altLang="en-US" kern="0" dirty="0" smtClean="0"/>
              <a:t>为了便于程序员的开发工作，系统提供了一批可供</a:t>
            </a:r>
            <a:r>
              <a:rPr lang="zh-CN" altLang="en-US" kern="0" dirty="0" smtClean="0">
                <a:solidFill>
                  <a:schemeClr val="bg2"/>
                </a:solidFill>
              </a:rPr>
              <a:t>重用的代码</a:t>
            </a:r>
            <a:r>
              <a:rPr lang="zh-CN" altLang="en-US" kern="0" dirty="0" smtClean="0"/>
              <a:t>。 （源程序代码）</a:t>
            </a:r>
          </a:p>
          <a:p>
            <a:pPr algn="just">
              <a:defRPr/>
            </a:pPr>
            <a:r>
              <a:rPr lang="zh-CN" altLang="en-US" kern="0" dirty="0" smtClean="0"/>
              <a:t>具体表现为</a:t>
            </a:r>
            <a:r>
              <a:rPr lang="zh-CN" altLang="en-US" kern="0" dirty="0" smtClean="0">
                <a:solidFill>
                  <a:schemeClr val="bg2"/>
                </a:solidFill>
              </a:rPr>
              <a:t>一组类</a:t>
            </a:r>
            <a:r>
              <a:rPr lang="zh-CN" altLang="en-US" kern="0" dirty="0" smtClean="0"/>
              <a:t>，通过建立彼此间的继承关系形成</a:t>
            </a:r>
            <a:r>
              <a:rPr lang="zh-CN" altLang="en-US" kern="0" dirty="0" smtClean="0">
                <a:solidFill>
                  <a:schemeClr val="bg2"/>
                </a:solidFill>
              </a:rPr>
              <a:t>类库</a:t>
            </a:r>
            <a:r>
              <a:rPr lang="zh-CN" altLang="en-US" kern="0" dirty="0" smtClean="0"/>
              <a:t>，以类的形式提供给用户重用。</a:t>
            </a:r>
          </a:p>
          <a:p>
            <a:pPr>
              <a:defRPr/>
            </a:pPr>
            <a:r>
              <a:rPr lang="zh-CN" altLang="en-US" kern="0" dirty="0"/>
              <a:t>在设计和实现面向对象的程序的时候，要用</a:t>
            </a:r>
            <a:r>
              <a:rPr lang="zh-CN" altLang="en-US" kern="0" dirty="0">
                <a:solidFill>
                  <a:schemeClr val="bg2"/>
                </a:solidFill>
              </a:rPr>
              <a:t>类和类库</a:t>
            </a:r>
            <a:r>
              <a:rPr lang="zh-CN" altLang="en-US" kern="0" dirty="0"/>
              <a:t>，才能得到所需的对象，即类的实例。 </a:t>
            </a:r>
          </a:p>
          <a:p>
            <a:pPr>
              <a:defRPr/>
            </a:pPr>
            <a:endParaRPr lang="zh-CN" altLang="en-US" kern="0" dirty="0"/>
          </a:p>
          <a:p>
            <a:pPr algn="just">
              <a:defRPr/>
            </a:pPr>
            <a:r>
              <a:rPr lang="zh-CN" altLang="en-US" kern="0" dirty="0"/>
              <a:t>所以，类库是一种预定义的面向对象的</a:t>
            </a:r>
            <a:r>
              <a:rPr lang="zh-CN" altLang="en-US" kern="0" dirty="0">
                <a:solidFill>
                  <a:schemeClr val="bg2"/>
                </a:solidFill>
              </a:rPr>
              <a:t>程序库</a:t>
            </a:r>
            <a:r>
              <a:rPr lang="zh-CN" altLang="en-US" kern="0" dirty="0" smtClean="0"/>
              <a:t>。</a:t>
            </a: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20399780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7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7" grpId="1"/>
      <p:bldP spid="13" grpId="0" build="p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1418655" y="620174"/>
            <a:ext cx="7774199" cy="569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1800" b="0" dirty="0"/>
              <a:t>#include &lt;</a:t>
            </a:r>
            <a:r>
              <a:rPr lang="en-US" altLang="zh-CN" sz="1800" b="0" dirty="0" err="1"/>
              <a:t>cassert</a:t>
            </a:r>
            <a:r>
              <a:rPr lang="en-US" altLang="zh-CN" sz="1800" b="0" dirty="0"/>
              <a:t>&gt;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1800" b="0" dirty="0" smtClean="0"/>
              <a:t>#</a:t>
            </a:r>
            <a:r>
              <a:rPr lang="en-US" altLang="zh-CN" sz="1800" b="0" dirty="0"/>
              <a:t>include &lt;</a:t>
            </a:r>
            <a:r>
              <a:rPr lang="en-US" altLang="zh-CN" sz="1800" b="0" dirty="0" err="1"/>
              <a:t>iostream</a:t>
            </a:r>
            <a:r>
              <a:rPr lang="en-US" altLang="zh-CN" sz="1800" b="0" dirty="0"/>
              <a:t>&gt; 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1800" b="0" dirty="0"/>
              <a:t>#include &lt;set&gt; 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1800" b="0" dirty="0"/>
              <a:t>using namespace </a:t>
            </a:r>
            <a:r>
              <a:rPr lang="en-US" altLang="zh-CN" sz="1800" b="0" dirty="0" err="1"/>
              <a:t>std</a:t>
            </a:r>
            <a:r>
              <a:rPr lang="en-US" altLang="zh-CN" sz="1800" b="0" dirty="0"/>
              <a:t>; 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1800" b="0" dirty="0" err="1"/>
              <a:t>int</a:t>
            </a:r>
            <a:r>
              <a:rPr lang="en-US" altLang="zh-CN" sz="1800" b="0" dirty="0"/>
              <a:t> main (</a:t>
            </a:r>
            <a:r>
              <a:rPr lang="en-US" altLang="zh-CN" sz="1800" b="0" dirty="0" err="1"/>
              <a:t>int</a:t>
            </a:r>
            <a:r>
              <a:rPr lang="en-US" altLang="zh-CN" sz="1800" b="0" dirty="0"/>
              <a:t> </a:t>
            </a:r>
            <a:r>
              <a:rPr lang="en-US" altLang="zh-CN" sz="1800" b="0" dirty="0" err="1"/>
              <a:t>argc</a:t>
            </a:r>
            <a:r>
              <a:rPr lang="en-US" altLang="zh-CN" sz="1800" b="0" dirty="0"/>
              <a:t>, char* </a:t>
            </a:r>
            <a:r>
              <a:rPr lang="en-US" altLang="zh-CN" sz="1800" b="0" dirty="0" err="1"/>
              <a:t>argv</a:t>
            </a:r>
            <a:r>
              <a:rPr lang="en-US" altLang="zh-CN" sz="1800" b="0" dirty="0"/>
              <a:t>[]) </a:t>
            </a:r>
            <a:endParaRPr lang="en-US" altLang="zh-CN" sz="1800" b="0" dirty="0" smtClean="0"/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1800" b="0" dirty="0" smtClean="0"/>
              <a:t>{ </a:t>
            </a:r>
            <a:endParaRPr lang="en-US" altLang="zh-CN" sz="1800" b="0" dirty="0"/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1800" b="0" dirty="0"/>
              <a:t>     set&lt; </a:t>
            </a:r>
            <a:r>
              <a:rPr lang="en-US" altLang="zh-CN" sz="1800" b="0" dirty="0" err="1"/>
              <a:t>int</a:t>
            </a:r>
            <a:r>
              <a:rPr lang="en-US" altLang="zh-CN" sz="1800" b="0" dirty="0"/>
              <a:t> &gt; </a:t>
            </a:r>
            <a:r>
              <a:rPr lang="en-US" altLang="zh-CN" sz="1800" b="0" dirty="0" err="1"/>
              <a:t>iset</a:t>
            </a:r>
            <a:r>
              <a:rPr lang="en-US" altLang="zh-CN" sz="1800" b="0" dirty="0"/>
              <a:t>; // set of unique integer numbers 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1800" b="0" dirty="0"/>
              <a:t>     </a:t>
            </a:r>
            <a:r>
              <a:rPr lang="en-US" altLang="zh-CN" sz="1800" b="0" dirty="0" err="1"/>
              <a:t>iset.insert</a:t>
            </a:r>
            <a:r>
              <a:rPr lang="en-US" altLang="zh-CN" sz="1800" b="0" dirty="0"/>
              <a:t>( 11 ); // populate set with some values 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1800" b="0" dirty="0"/>
              <a:t>     </a:t>
            </a:r>
            <a:r>
              <a:rPr lang="en-US" altLang="zh-CN" sz="1800" b="0" dirty="0" err="1"/>
              <a:t>iset.insert</a:t>
            </a:r>
            <a:r>
              <a:rPr lang="en-US" altLang="zh-CN" sz="1800" b="0" dirty="0"/>
              <a:t>( -11 ); 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1800" b="0" dirty="0"/>
              <a:t>    </a:t>
            </a:r>
            <a:r>
              <a:rPr lang="en-US" altLang="zh-CN" sz="1800" b="0" dirty="0" smtClean="0"/>
              <a:t> </a:t>
            </a:r>
            <a:r>
              <a:rPr lang="en-US" altLang="zh-CN" sz="1800" b="0" dirty="0" err="1" smtClean="0"/>
              <a:t>iset.insert</a:t>
            </a:r>
            <a:r>
              <a:rPr lang="en-US" altLang="zh-CN" sz="1800" b="0" dirty="0"/>
              <a:t>( 55 ); 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1800" b="0" dirty="0"/>
              <a:t>     </a:t>
            </a:r>
            <a:r>
              <a:rPr lang="en-US" altLang="zh-CN" sz="1800" b="0" dirty="0" err="1"/>
              <a:t>iset.insert</a:t>
            </a:r>
            <a:r>
              <a:rPr lang="en-US" altLang="zh-CN" sz="1800" b="0" dirty="0"/>
              <a:t>( 22 ); 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1800" b="0" dirty="0"/>
              <a:t>     </a:t>
            </a:r>
            <a:r>
              <a:rPr lang="en-US" altLang="zh-CN" sz="1800" b="0" dirty="0" err="1" smtClean="0"/>
              <a:t>iset.insert</a:t>
            </a:r>
            <a:r>
              <a:rPr lang="en-US" altLang="zh-CN" sz="1800" b="0" dirty="0"/>
              <a:t>( 22 ); 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1800" b="0" dirty="0"/>
              <a:t>    if ( </a:t>
            </a:r>
            <a:r>
              <a:rPr lang="en-US" altLang="zh-CN" sz="1800" b="0" dirty="0" err="1"/>
              <a:t>iset.find</a:t>
            </a:r>
            <a:r>
              <a:rPr lang="en-US" altLang="zh-CN" sz="1800" b="0" dirty="0"/>
              <a:t>( 55 ) != </a:t>
            </a:r>
            <a:r>
              <a:rPr lang="en-US" altLang="zh-CN" sz="1800" b="0" dirty="0" err="1"/>
              <a:t>iset.end</a:t>
            </a:r>
            <a:r>
              <a:rPr lang="en-US" altLang="zh-CN" sz="1800" b="0" dirty="0"/>
              <a:t>() ) </a:t>
            </a:r>
            <a:endParaRPr lang="en-US" altLang="zh-CN" sz="1800" b="0" dirty="0" smtClean="0"/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1800" b="0" dirty="0"/>
              <a:t> </a:t>
            </a:r>
            <a:r>
              <a:rPr lang="en-US" altLang="zh-CN" sz="1800" b="0" dirty="0" smtClean="0"/>
              <a:t>    { </a:t>
            </a:r>
            <a:r>
              <a:rPr lang="en-US" altLang="zh-CN" sz="1800" b="0" dirty="0"/>
              <a:t>// is value already stored? 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1800" b="0" dirty="0"/>
              <a:t>              </a:t>
            </a:r>
            <a:r>
              <a:rPr lang="en-US" altLang="zh-CN" sz="1800" b="0" dirty="0" err="1"/>
              <a:t>iset.insert</a:t>
            </a:r>
            <a:r>
              <a:rPr lang="en-US" altLang="zh-CN" sz="1800" b="0" dirty="0"/>
              <a:t>( 55 ); </a:t>
            </a:r>
            <a:endParaRPr lang="en-US" altLang="zh-CN" sz="1800" b="0" dirty="0" smtClean="0"/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1800" b="0" dirty="0"/>
              <a:t> </a:t>
            </a:r>
            <a:r>
              <a:rPr lang="en-US" altLang="zh-CN" sz="1800" b="0" dirty="0" smtClean="0"/>
              <a:t>     } </a:t>
            </a:r>
            <a:endParaRPr lang="en-US" altLang="zh-CN" sz="1800" b="0" dirty="0"/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1800" b="0" dirty="0"/>
              <a:t>       assert( </a:t>
            </a:r>
            <a:r>
              <a:rPr lang="en-US" altLang="zh-CN" sz="1800" b="0" dirty="0" err="1"/>
              <a:t>iset.size</a:t>
            </a:r>
            <a:r>
              <a:rPr lang="en-US" altLang="zh-CN" sz="1800" b="0" dirty="0"/>
              <a:t>() == 4 ); // sanity check :-) 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1800" b="0" dirty="0"/>
              <a:t>        set&lt; </a:t>
            </a:r>
            <a:r>
              <a:rPr lang="en-US" altLang="zh-CN" sz="1800" b="0" dirty="0" err="1"/>
              <a:t>int</a:t>
            </a:r>
            <a:r>
              <a:rPr lang="en-US" altLang="zh-CN" sz="1800" b="0" dirty="0"/>
              <a:t> &gt;::iterator it; 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1800" b="0" dirty="0"/>
              <a:t>         for ( it = </a:t>
            </a:r>
            <a:r>
              <a:rPr lang="en-US" altLang="zh-CN" sz="1800" b="0" dirty="0" err="1"/>
              <a:t>iset.begin</a:t>
            </a:r>
            <a:r>
              <a:rPr lang="en-US" altLang="zh-CN" sz="1800" b="0" dirty="0"/>
              <a:t>(); it != </a:t>
            </a:r>
            <a:r>
              <a:rPr lang="en-US" altLang="zh-CN" sz="1800" b="0" dirty="0" err="1"/>
              <a:t>iset.end</a:t>
            </a:r>
            <a:r>
              <a:rPr lang="en-US" altLang="zh-CN" sz="1800" b="0" dirty="0"/>
              <a:t>(); it++ ) </a:t>
            </a:r>
            <a:endParaRPr lang="en-US" altLang="zh-CN" sz="1800" b="0" dirty="0" smtClean="0"/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1800" b="0" dirty="0" smtClean="0"/>
              <a:t>                </a:t>
            </a:r>
            <a:r>
              <a:rPr lang="en-US" altLang="zh-CN" sz="1800" b="0" dirty="0" err="1" smtClean="0"/>
              <a:t>cout</a:t>
            </a:r>
            <a:r>
              <a:rPr lang="en-US" altLang="zh-CN" sz="1800" b="0" dirty="0" smtClean="0"/>
              <a:t> </a:t>
            </a:r>
            <a:r>
              <a:rPr lang="en-US" altLang="zh-CN" sz="1800" b="0" dirty="0"/>
              <a:t>&lt;&lt; " " &lt;&lt; *it; 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1800" b="0" dirty="0"/>
              <a:t>           return 0; 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1800" b="0" dirty="0"/>
              <a:t>} </a:t>
            </a:r>
            <a:r>
              <a:rPr lang="en-US" altLang="zh-CN" sz="1800" b="0" dirty="0" smtClean="0"/>
              <a:t>                                    </a:t>
            </a:r>
            <a:r>
              <a:rPr lang="en-US" altLang="zh-CN" sz="1800" dirty="0" smtClean="0">
                <a:solidFill>
                  <a:schemeClr val="bg2"/>
                </a:solidFill>
              </a:rPr>
              <a:t>// </a:t>
            </a:r>
            <a:r>
              <a:rPr lang="en-US" altLang="zh-CN" sz="1800" dirty="0">
                <a:solidFill>
                  <a:schemeClr val="bg2"/>
                </a:solidFill>
              </a:rPr>
              <a:t>Output: -11 11 22 </a:t>
            </a:r>
            <a:r>
              <a:rPr lang="en-US" altLang="zh-CN" sz="1800" dirty="0" smtClean="0">
                <a:solidFill>
                  <a:schemeClr val="bg2"/>
                </a:solidFill>
              </a:rPr>
              <a:t>55 </a:t>
            </a:r>
            <a:br>
              <a:rPr lang="en-US" altLang="zh-CN" sz="1800" dirty="0" smtClean="0">
                <a:solidFill>
                  <a:schemeClr val="bg2"/>
                </a:solidFill>
              </a:rPr>
            </a:br>
            <a:endParaRPr lang="en-US" altLang="zh-CN" sz="1800" kern="0" dirty="0">
              <a:solidFill>
                <a:schemeClr val="bg2"/>
              </a:solidFill>
            </a:endParaRPr>
          </a:p>
        </p:txBody>
      </p:sp>
      <p:pic>
        <p:nvPicPr>
          <p:cNvPr id="4" name="矩形 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51" y="-26590"/>
            <a:ext cx="6930384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22511" y="70247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/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/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645508" y="20448"/>
            <a:ext cx="5294858" cy="646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dirty="0" smtClean="0"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200" dirty="0" smtClean="0">
                <a:latin typeface="Rockwell" pitchFamily="18" charset="0"/>
                <a:ea typeface="微软雅黑" pitchFamily="34" charset="-122"/>
              </a:rPr>
              <a:t>7.</a:t>
            </a:r>
            <a:r>
              <a:rPr lang="zh-CN" altLang="en-US" sz="3201" kern="0" dirty="0" smtClean="0"/>
              <a:t>集合</a:t>
            </a:r>
            <a:r>
              <a:rPr lang="en-US" altLang="zh-CN" sz="3600" kern="0" dirty="0" smtClean="0"/>
              <a:t>set</a:t>
            </a:r>
            <a:r>
              <a:rPr lang="zh-CN" altLang="en-US" sz="3201" kern="0" dirty="0" smtClean="0"/>
              <a:t>实例</a:t>
            </a:r>
            <a:endParaRPr lang="zh-CN" altLang="en-US" sz="3200" dirty="0"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4912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9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190928" y="1197546"/>
            <a:ext cx="11305255" cy="5041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en-US" altLang="zh-CN" sz="2000" b="0" dirty="0"/>
              <a:t>multiset </a:t>
            </a:r>
            <a:r>
              <a:rPr lang="zh-CN" altLang="en-US" sz="2000" b="0" dirty="0"/>
              <a:t>是关联容器的一种，是排序好的集合（元素已经进行了排序），并且允许有相同的元素</a:t>
            </a:r>
            <a:r>
              <a:rPr lang="zh-CN" altLang="en-US" sz="2000" b="0" dirty="0" smtClean="0"/>
              <a:t>。</a:t>
            </a:r>
            <a:endParaRPr lang="en-US" altLang="zh-CN" sz="2000" b="0" dirty="0" smtClean="0"/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000" b="0" dirty="0"/>
              <a:t>不能直接修改 </a:t>
            </a:r>
            <a:r>
              <a:rPr lang="en-US" altLang="zh-CN" sz="2000" b="0" dirty="0"/>
              <a:t>multiset </a:t>
            </a:r>
            <a:r>
              <a:rPr lang="zh-CN" altLang="en-US" sz="2000" b="0" dirty="0"/>
              <a:t>容器中元素的值。因为元素被修改后，容器并不会自动重新调整顺序，于是容器的有序性就会被破坏，再在其上进行查找等操作就会得到错误的结果。因此，如果要修改 </a:t>
            </a:r>
            <a:r>
              <a:rPr lang="en-US" altLang="zh-CN" sz="2000" b="0" dirty="0"/>
              <a:t>multiset </a:t>
            </a:r>
            <a:r>
              <a:rPr lang="zh-CN" altLang="en-US" sz="2000" b="0" dirty="0"/>
              <a:t>容器中某个元素的值，正确的做法是先删除该元素，再插入新元素</a:t>
            </a:r>
            <a:r>
              <a:rPr lang="zh-CN" altLang="en-US" sz="2000" b="0" dirty="0" smtClean="0"/>
              <a:t>。</a:t>
            </a:r>
            <a:endParaRPr lang="en-US" altLang="zh-CN" sz="2000" b="0" dirty="0" smtClean="0"/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000" b="0" dirty="0"/>
              <a:t>使用 </a:t>
            </a:r>
            <a:r>
              <a:rPr lang="en-US" altLang="zh-CN" sz="2000" b="0" dirty="0"/>
              <a:t>multiset </a:t>
            </a:r>
            <a:r>
              <a:rPr lang="zh-CN" altLang="en-US" sz="2000" b="0" dirty="0"/>
              <a:t>必须包含头文件 </a:t>
            </a:r>
            <a:r>
              <a:rPr lang="en-US" altLang="zh-CN" sz="2000" b="0" dirty="0"/>
              <a:t>&lt;set&gt;</a:t>
            </a:r>
            <a:r>
              <a:rPr lang="zh-CN" altLang="en-US" sz="2000" b="0" dirty="0"/>
              <a:t>。</a:t>
            </a:r>
            <a:r>
              <a:rPr lang="en-US" altLang="zh-CN" sz="2000" b="0" dirty="0"/>
              <a:t>multiset </a:t>
            </a:r>
            <a:r>
              <a:rPr lang="zh-CN" altLang="en-US" sz="2000" b="0" dirty="0"/>
              <a:t>类模板的定义如下</a:t>
            </a:r>
            <a:r>
              <a:rPr lang="zh-CN" altLang="en-US" sz="2000" b="0" dirty="0" smtClean="0"/>
              <a:t>：</a:t>
            </a:r>
            <a:endParaRPr lang="en-US" altLang="zh-CN" sz="2000" b="0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zh-CN" sz="2000" b="0" dirty="0" smtClean="0">
                <a:solidFill>
                  <a:srgbClr val="FF0000"/>
                </a:solidFill>
              </a:rPr>
              <a:t>template </a:t>
            </a:r>
            <a:r>
              <a:rPr lang="en-US" altLang="zh-CN" sz="2000" b="0" dirty="0">
                <a:solidFill>
                  <a:srgbClr val="FF0000"/>
                </a:solidFill>
              </a:rPr>
              <a:t>&lt;class Key, class </a:t>
            </a:r>
            <a:r>
              <a:rPr lang="en-US" altLang="zh-CN" sz="2000" b="0" dirty="0" err="1">
                <a:solidFill>
                  <a:srgbClr val="FF0000"/>
                </a:solidFill>
              </a:rPr>
              <a:t>Pred</a:t>
            </a:r>
            <a:r>
              <a:rPr lang="en-US" altLang="zh-CN" sz="2000" b="0" dirty="0">
                <a:solidFill>
                  <a:srgbClr val="FF0000"/>
                </a:solidFill>
              </a:rPr>
              <a:t> = less&lt;Key&gt;, class B = allocator&lt;Key&gt; &gt; </a:t>
            </a:r>
            <a:endParaRPr lang="en-US" altLang="zh-CN" sz="2000" b="0" dirty="0" smtClean="0">
              <a:solidFill>
                <a:srgbClr val="FF0000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zh-CN" sz="2000" b="0" dirty="0">
                <a:solidFill>
                  <a:srgbClr val="FF0000"/>
                </a:solidFill>
              </a:rPr>
              <a:t> </a:t>
            </a:r>
            <a:r>
              <a:rPr lang="en-US" altLang="zh-CN" sz="2000" b="0" dirty="0" smtClean="0">
                <a:solidFill>
                  <a:srgbClr val="FF0000"/>
                </a:solidFill>
              </a:rPr>
              <a:t>    class </a:t>
            </a:r>
            <a:r>
              <a:rPr lang="en-US" altLang="zh-CN" sz="2000" b="0" dirty="0">
                <a:solidFill>
                  <a:srgbClr val="FF0000"/>
                </a:solidFill>
              </a:rPr>
              <a:t>multiset {</a:t>
            </a:r>
            <a:r>
              <a:rPr lang="en-US" altLang="zh-CN" sz="2000" dirty="0">
                <a:solidFill>
                  <a:srgbClr val="FF0000"/>
                </a:solidFill>
              </a:rPr>
              <a:t/>
            </a:r>
            <a:br>
              <a:rPr lang="en-US" altLang="zh-CN" sz="2000" dirty="0">
                <a:solidFill>
                  <a:srgbClr val="FF0000"/>
                </a:solidFill>
              </a:rPr>
            </a:br>
            <a:r>
              <a:rPr lang="en-US" altLang="zh-CN" sz="2000" b="0" dirty="0">
                <a:solidFill>
                  <a:srgbClr val="FF0000"/>
                </a:solidFill>
              </a:rPr>
              <a:t>    </a:t>
            </a:r>
            <a:r>
              <a:rPr lang="en-US" altLang="zh-CN" sz="2000" b="0" dirty="0" smtClean="0">
                <a:solidFill>
                  <a:srgbClr val="FF0000"/>
                </a:solidFill>
              </a:rPr>
              <a:t>      ...</a:t>
            </a:r>
            <a:r>
              <a:rPr lang="en-US" altLang="zh-CN" sz="2000" dirty="0">
                <a:solidFill>
                  <a:srgbClr val="FF0000"/>
                </a:solidFill>
              </a:rPr>
              <a:t/>
            </a:r>
            <a:br>
              <a:rPr lang="en-US" altLang="zh-CN" sz="2000" dirty="0">
                <a:solidFill>
                  <a:srgbClr val="FF0000"/>
                </a:solidFill>
              </a:rPr>
            </a:br>
            <a:r>
              <a:rPr lang="en-US" altLang="zh-CN" sz="2000" dirty="0" smtClean="0">
                <a:solidFill>
                  <a:srgbClr val="FF0000"/>
                </a:solidFill>
              </a:rPr>
              <a:t>     </a:t>
            </a:r>
            <a:r>
              <a:rPr lang="en-US" altLang="zh-CN" sz="2000" b="0" dirty="0" smtClean="0">
                <a:solidFill>
                  <a:srgbClr val="FF0000"/>
                </a:solidFill>
              </a:rPr>
              <a:t>};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000" b="0" dirty="0"/>
              <a:t>第一个类型参数说明 </a:t>
            </a:r>
            <a:r>
              <a:rPr lang="en-US" altLang="zh-CN" sz="2000" b="0" dirty="0"/>
              <a:t>multiset </a:t>
            </a:r>
            <a:r>
              <a:rPr lang="zh-CN" altLang="en-US" sz="2000" b="0" dirty="0"/>
              <a:t>容器中的每个元素都是 </a:t>
            </a:r>
            <a:r>
              <a:rPr lang="en-US" altLang="zh-CN" sz="2000" b="0" dirty="0"/>
              <a:t>Key </a:t>
            </a:r>
            <a:r>
              <a:rPr lang="zh-CN" altLang="en-US" sz="2000" b="0" dirty="0"/>
              <a:t>类型的。第二个类型参数 </a:t>
            </a:r>
            <a:r>
              <a:rPr lang="en-US" altLang="zh-CN" sz="2000" b="0" dirty="0" err="1"/>
              <a:t>Pred</a:t>
            </a:r>
            <a:r>
              <a:rPr lang="en-US" altLang="zh-CN" sz="2000" b="0" dirty="0"/>
              <a:t> </a:t>
            </a:r>
            <a:r>
              <a:rPr lang="zh-CN" altLang="en-US" sz="2000" b="0" dirty="0"/>
              <a:t>用于指明容器中元素的排序规则，在被实例化后，</a:t>
            </a:r>
            <a:r>
              <a:rPr lang="en-US" altLang="zh-CN" sz="2000" b="0" dirty="0" err="1"/>
              <a:t>Pred</a:t>
            </a:r>
            <a:r>
              <a:rPr lang="en-US" altLang="zh-CN" sz="2000" b="0" dirty="0"/>
              <a:t> </a:t>
            </a:r>
            <a:r>
              <a:rPr lang="zh-CN" altLang="en-US" sz="2000" b="0" dirty="0"/>
              <a:t>可以是函数对象类，也可以是函数</a:t>
            </a:r>
            <a:r>
              <a:rPr lang="zh-CN" altLang="en-US" sz="2000" b="0" dirty="0">
                <a:hlinkClick r:id="rId2"/>
              </a:rPr>
              <a:t>指针</a:t>
            </a:r>
            <a:r>
              <a:rPr lang="zh-CN" altLang="en-US" sz="2000" b="0" dirty="0"/>
              <a:t>类型。</a:t>
            </a:r>
            <a:r>
              <a:rPr lang="zh-CN" altLang="en-US" sz="1800" dirty="0"/>
              <a:t/>
            </a:r>
            <a:br>
              <a:rPr lang="zh-CN" altLang="en-US" sz="1800" dirty="0"/>
            </a:br>
            <a:endParaRPr lang="en-US" altLang="zh-CN" sz="1800" kern="0" dirty="0"/>
          </a:p>
        </p:txBody>
      </p:sp>
      <p:pic>
        <p:nvPicPr>
          <p:cNvPr id="4" name="矩形 1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51" y="-26590"/>
            <a:ext cx="6930384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22511" y="70247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/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/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645508" y="20448"/>
            <a:ext cx="5294858" cy="646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latin typeface="Rockwell" pitchFamily="18" charset="0"/>
                <a:ea typeface="微软雅黑" pitchFamily="34" charset="-122"/>
              </a:rPr>
              <a:t>4.</a:t>
            </a:r>
            <a:r>
              <a:rPr lang="zh-CN" altLang="en-US" sz="3201" kern="0" dirty="0" smtClean="0"/>
              <a:t>集合</a:t>
            </a:r>
            <a:r>
              <a:rPr lang="en-US" altLang="zh-CN" sz="3600" kern="0" dirty="0" smtClean="0"/>
              <a:t>multiset</a:t>
            </a:r>
            <a:endParaRPr lang="zh-CN" altLang="en-US" sz="3200" dirty="0"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59695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1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2195704" y="1125538"/>
            <a:ext cx="7774199" cy="5041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1800" b="0" kern="0" dirty="0"/>
              <a:t>#include &lt;set&gt;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1800" b="0" kern="0" dirty="0"/>
              <a:t>#include &lt;</a:t>
            </a:r>
            <a:r>
              <a:rPr lang="en-US" altLang="zh-CN" sz="1800" b="0" kern="0" dirty="0" err="1"/>
              <a:t>iostream</a:t>
            </a:r>
            <a:r>
              <a:rPr lang="en-US" altLang="zh-CN" sz="1800" b="0" kern="0" dirty="0"/>
              <a:t>&gt;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1800" b="0" kern="0" dirty="0"/>
              <a:t>#include &lt;string&gt;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1800" b="0" kern="0" dirty="0" err="1"/>
              <a:t>int</a:t>
            </a:r>
            <a:r>
              <a:rPr lang="en-US" altLang="zh-CN" sz="1800" b="0" kern="0" dirty="0"/>
              <a:t> main()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1800" b="0" kern="0" dirty="0"/>
              <a:t>{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1800" b="0" kern="0" dirty="0"/>
              <a:t>	</a:t>
            </a:r>
            <a:r>
              <a:rPr lang="en-US" altLang="zh-CN" sz="1800" b="0" kern="0" dirty="0" err="1"/>
              <a:t>std</a:t>
            </a:r>
            <a:r>
              <a:rPr lang="en-US" altLang="zh-CN" sz="1800" b="0" kern="0" dirty="0"/>
              <a:t>::multiset&lt;</a:t>
            </a:r>
            <a:r>
              <a:rPr lang="en-US" altLang="zh-CN" sz="1800" b="0" kern="0" dirty="0" err="1"/>
              <a:t>std</a:t>
            </a:r>
            <a:r>
              <a:rPr lang="en-US" altLang="zh-CN" sz="1800" b="0" kern="0" dirty="0"/>
              <a:t>::string&gt; source;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1800" b="0" kern="0" dirty="0"/>
              <a:t>	</a:t>
            </a:r>
            <a:r>
              <a:rPr lang="en-US" altLang="zh-CN" sz="1800" b="0" kern="0" dirty="0" err="1"/>
              <a:t>std</a:t>
            </a:r>
            <a:r>
              <a:rPr lang="en-US" altLang="zh-CN" sz="1800" b="0" kern="0" dirty="0"/>
              <a:t>::string input;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1800" b="0" kern="0" dirty="0"/>
              <a:t>	for (</a:t>
            </a:r>
            <a:r>
              <a:rPr lang="en-US" altLang="zh-CN" sz="1800" b="0" kern="0" dirty="0" err="1"/>
              <a:t>int</a:t>
            </a:r>
            <a:r>
              <a:rPr lang="en-US" altLang="zh-CN" sz="1800" b="0" kern="0" dirty="0"/>
              <a:t> </a:t>
            </a:r>
            <a:r>
              <a:rPr lang="en-US" altLang="zh-CN" sz="1800" b="0" kern="0" dirty="0" err="1"/>
              <a:t>i</a:t>
            </a:r>
            <a:r>
              <a:rPr lang="en-US" altLang="zh-CN" sz="1800" b="0" kern="0" dirty="0"/>
              <a:t>=0;i&lt;6;i++)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1800" b="0" kern="0" dirty="0"/>
              <a:t>	{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1800" b="0" kern="0" dirty="0"/>
              <a:t>		</a:t>
            </a:r>
            <a:r>
              <a:rPr lang="en-US" altLang="zh-CN" sz="1800" b="0" kern="0" dirty="0" err="1"/>
              <a:t>std</a:t>
            </a:r>
            <a:r>
              <a:rPr lang="en-US" altLang="zh-CN" sz="1800" b="0" kern="0" dirty="0"/>
              <a:t>::</a:t>
            </a:r>
            <a:r>
              <a:rPr lang="en-US" altLang="zh-CN" sz="1800" b="0" kern="0" dirty="0" err="1"/>
              <a:t>cin</a:t>
            </a:r>
            <a:r>
              <a:rPr lang="en-US" altLang="zh-CN" sz="1800" b="0" kern="0" dirty="0"/>
              <a:t> &gt;&gt; input;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1800" b="0" kern="0" dirty="0"/>
              <a:t>		</a:t>
            </a:r>
            <a:r>
              <a:rPr lang="en-US" altLang="zh-CN" sz="1800" b="0" kern="0" dirty="0" err="1"/>
              <a:t>source.insert</a:t>
            </a:r>
            <a:r>
              <a:rPr lang="en-US" altLang="zh-CN" sz="1800" b="0" kern="0" dirty="0"/>
              <a:t>(input);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1800" b="0" kern="0" dirty="0"/>
              <a:t>	}	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1800" b="0" kern="0" dirty="0"/>
              <a:t>	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1800" b="0" kern="0" dirty="0"/>
              <a:t>	</a:t>
            </a:r>
            <a:r>
              <a:rPr lang="en-US" altLang="zh-CN" sz="1800" b="0" kern="0" dirty="0" err="1"/>
              <a:t>std</a:t>
            </a:r>
            <a:r>
              <a:rPr lang="en-US" altLang="zh-CN" sz="1800" b="0" kern="0" dirty="0"/>
              <a:t>::multiset&lt;</a:t>
            </a:r>
            <a:r>
              <a:rPr lang="en-US" altLang="zh-CN" sz="1800" b="0" kern="0" dirty="0" err="1"/>
              <a:t>std</a:t>
            </a:r>
            <a:r>
              <a:rPr lang="en-US" altLang="zh-CN" sz="1800" b="0" kern="0" dirty="0"/>
              <a:t>::string&gt;::iterator at = </a:t>
            </a:r>
            <a:r>
              <a:rPr lang="en-US" altLang="zh-CN" sz="1800" b="0" kern="0" dirty="0" err="1"/>
              <a:t>source.begin</a:t>
            </a:r>
            <a:r>
              <a:rPr lang="en-US" altLang="zh-CN" sz="1800" b="0" kern="0" dirty="0"/>
              <a:t>( );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1800" b="0" kern="0" dirty="0"/>
              <a:t>	while(at != </a:t>
            </a:r>
            <a:r>
              <a:rPr lang="en-US" altLang="zh-CN" sz="1800" b="0" kern="0" dirty="0" err="1"/>
              <a:t>source.end</a:t>
            </a:r>
            <a:r>
              <a:rPr lang="en-US" altLang="zh-CN" sz="1800" b="0" kern="0" dirty="0"/>
              <a:t>())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1800" b="0" kern="0" dirty="0"/>
              <a:t>		</a:t>
            </a:r>
            <a:r>
              <a:rPr lang="en-US" altLang="zh-CN" sz="1800" b="0" kern="0" dirty="0" err="1"/>
              <a:t>std</a:t>
            </a:r>
            <a:r>
              <a:rPr lang="en-US" altLang="zh-CN" sz="1800" b="0" kern="0" dirty="0"/>
              <a:t>::</a:t>
            </a:r>
            <a:r>
              <a:rPr lang="en-US" altLang="zh-CN" sz="1800" b="0" kern="0" dirty="0" err="1"/>
              <a:t>cout</a:t>
            </a:r>
            <a:r>
              <a:rPr lang="en-US" altLang="zh-CN" sz="1800" b="0" kern="0" dirty="0"/>
              <a:t> &lt;&lt; *at++ &lt;&lt; </a:t>
            </a:r>
            <a:r>
              <a:rPr lang="en-US" altLang="zh-CN" sz="1800" b="0" kern="0" dirty="0" err="1"/>
              <a:t>std</a:t>
            </a:r>
            <a:r>
              <a:rPr lang="en-US" altLang="zh-CN" sz="1800" b="0" kern="0" dirty="0"/>
              <a:t>::</a:t>
            </a:r>
            <a:r>
              <a:rPr lang="en-US" altLang="zh-CN" sz="1800" b="0" kern="0" dirty="0" err="1"/>
              <a:t>endl</a:t>
            </a:r>
            <a:r>
              <a:rPr lang="en-US" altLang="zh-CN" sz="1800" b="0" kern="0" dirty="0"/>
              <a:t>;	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1800" b="0" kern="0" dirty="0"/>
              <a:t>}</a:t>
            </a:r>
          </a:p>
        </p:txBody>
      </p:sp>
      <p:pic>
        <p:nvPicPr>
          <p:cNvPr id="4" name="矩形 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51" y="-26590"/>
            <a:ext cx="6930384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22511" y="70247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/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/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645508" y="20448"/>
            <a:ext cx="5294858" cy="646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dirty="0" smtClean="0"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200" dirty="0" smtClean="0">
                <a:latin typeface="Rockwell" pitchFamily="18" charset="0"/>
                <a:ea typeface="微软雅黑" pitchFamily="34" charset="-122"/>
              </a:rPr>
              <a:t>8.</a:t>
            </a:r>
            <a:r>
              <a:rPr lang="zh-CN" altLang="en-US" sz="3201" kern="0" dirty="0" smtClean="0"/>
              <a:t>集合</a:t>
            </a:r>
            <a:r>
              <a:rPr lang="en-US" altLang="zh-CN" sz="3600" kern="0" dirty="0" smtClean="0"/>
              <a:t>multiset</a:t>
            </a:r>
            <a:r>
              <a:rPr lang="zh-CN" altLang="en-US" sz="3201" kern="0" dirty="0" smtClean="0"/>
              <a:t>实例</a:t>
            </a:r>
            <a:endParaRPr lang="zh-CN" altLang="en-US" sz="3200" dirty="0"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240290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4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1418655" y="620174"/>
            <a:ext cx="7774199" cy="569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1800" b="0" dirty="0"/>
              <a:t>#include &lt;</a:t>
            </a:r>
            <a:r>
              <a:rPr lang="en-US" altLang="zh-CN" sz="1800" b="0" dirty="0" err="1"/>
              <a:t>cassert</a:t>
            </a:r>
            <a:r>
              <a:rPr lang="en-US" altLang="zh-CN" sz="1800" b="0" dirty="0"/>
              <a:t>&gt;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1800" b="0" dirty="0" smtClean="0"/>
              <a:t>#</a:t>
            </a:r>
            <a:r>
              <a:rPr lang="en-US" altLang="zh-CN" sz="1800" b="0" dirty="0"/>
              <a:t>include &lt;</a:t>
            </a:r>
            <a:r>
              <a:rPr lang="en-US" altLang="zh-CN" sz="1800" b="0" dirty="0" err="1"/>
              <a:t>iostream</a:t>
            </a:r>
            <a:r>
              <a:rPr lang="en-US" altLang="zh-CN" sz="1800" b="0" dirty="0"/>
              <a:t>&gt; 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1800" b="0" dirty="0"/>
              <a:t>#include &lt;set&gt; 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1800" b="0" dirty="0"/>
              <a:t>using namespace </a:t>
            </a:r>
            <a:r>
              <a:rPr lang="en-US" altLang="zh-CN" sz="1800" b="0" dirty="0" err="1"/>
              <a:t>std</a:t>
            </a:r>
            <a:r>
              <a:rPr lang="en-US" altLang="zh-CN" sz="1800" b="0" dirty="0"/>
              <a:t>; 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1800" b="0" dirty="0" err="1"/>
              <a:t>int</a:t>
            </a:r>
            <a:r>
              <a:rPr lang="en-US" altLang="zh-CN" sz="1800" b="0" dirty="0"/>
              <a:t> main (</a:t>
            </a:r>
            <a:r>
              <a:rPr lang="en-US" altLang="zh-CN" sz="1800" b="0" dirty="0" err="1"/>
              <a:t>int</a:t>
            </a:r>
            <a:r>
              <a:rPr lang="en-US" altLang="zh-CN" sz="1800" b="0" dirty="0"/>
              <a:t> </a:t>
            </a:r>
            <a:r>
              <a:rPr lang="en-US" altLang="zh-CN" sz="1800" b="0" dirty="0" err="1"/>
              <a:t>argc</a:t>
            </a:r>
            <a:r>
              <a:rPr lang="en-US" altLang="zh-CN" sz="1800" b="0" dirty="0"/>
              <a:t>, char* </a:t>
            </a:r>
            <a:r>
              <a:rPr lang="en-US" altLang="zh-CN" sz="1800" b="0" dirty="0" err="1"/>
              <a:t>argv</a:t>
            </a:r>
            <a:r>
              <a:rPr lang="en-US" altLang="zh-CN" sz="1800" b="0" dirty="0"/>
              <a:t>[]) </a:t>
            </a:r>
            <a:endParaRPr lang="en-US" altLang="zh-CN" sz="1800" b="0" dirty="0" smtClean="0"/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1800" b="0" dirty="0" smtClean="0"/>
              <a:t>{ </a:t>
            </a:r>
            <a:endParaRPr lang="en-US" altLang="zh-CN" sz="1800" b="0" dirty="0"/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1800" b="0" dirty="0"/>
              <a:t>     set&lt; </a:t>
            </a:r>
            <a:r>
              <a:rPr lang="en-US" altLang="zh-CN" sz="1800" b="0" dirty="0" err="1"/>
              <a:t>int</a:t>
            </a:r>
            <a:r>
              <a:rPr lang="en-US" altLang="zh-CN" sz="1800" b="0" dirty="0"/>
              <a:t> &gt; </a:t>
            </a:r>
            <a:r>
              <a:rPr lang="en-US" altLang="zh-CN" sz="1800" b="0" dirty="0" err="1"/>
              <a:t>iset</a:t>
            </a:r>
            <a:r>
              <a:rPr lang="en-US" altLang="zh-CN" sz="1800" b="0" dirty="0"/>
              <a:t>; // set of unique integer numbers 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1800" b="0" dirty="0"/>
              <a:t>     </a:t>
            </a:r>
            <a:r>
              <a:rPr lang="en-US" altLang="zh-CN" sz="1800" b="0" dirty="0" err="1"/>
              <a:t>iset.insert</a:t>
            </a:r>
            <a:r>
              <a:rPr lang="en-US" altLang="zh-CN" sz="1800" b="0" dirty="0"/>
              <a:t>( 11 ); // populate set with some values 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1800" b="0" dirty="0"/>
              <a:t>     </a:t>
            </a:r>
            <a:r>
              <a:rPr lang="en-US" altLang="zh-CN" sz="1800" b="0" dirty="0" err="1"/>
              <a:t>iset.insert</a:t>
            </a:r>
            <a:r>
              <a:rPr lang="en-US" altLang="zh-CN" sz="1800" b="0" dirty="0"/>
              <a:t>( -11 ); 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1800" b="0" dirty="0"/>
              <a:t>    </a:t>
            </a:r>
            <a:r>
              <a:rPr lang="en-US" altLang="zh-CN" sz="1800" b="0" dirty="0" smtClean="0"/>
              <a:t> </a:t>
            </a:r>
            <a:r>
              <a:rPr lang="en-US" altLang="zh-CN" sz="1800" b="0" dirty="0" err="1" smtClean="0"/>
              <a:t>iset.insert</a:t>
            </a:r>
            <a:r>
              <a:rPr lang="en-US" altLang="zh-CN" sz="1800" b="0" dirty="0"/>
              <a:t>( 55 ); 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1800" b="0" dirty="0"/>
              <a:t>     </a:t>
            </a:r>
            <a:r>
              <a:rPr lang="en-US" altLang="zh-CN" sz="1800" b="0" dirty="0" err="1"/>
              <a:t>iset.insert</a:t>
            </a:r>
            <a:r>
              <a:rPr lang="en-US" altLang="zh-CN" sz="1800" b="0" dirty="0"/>
              <a:t>( 22 ); 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1800" b="0" dirty="0"/>
              <a:t>     </a:t>
            </a:r>
            <a:r>
              <a:rPr lang="en-US" altLang="zh-CN" sz="1800" b="0" dirty="0" err="1" smtClean="0"/>
              <a:t>iset.insert</a:t>
            </a:r>
            <a:r>
              <a:rPr lang="en-US" altLang="zh-CN" sz="1800" b="0" dirty="0"/>
              <a:t>( 22 ); 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1800" b="0" dirty="0"/>
              <a:t>    if ( </a:t>
            </a:r>
            <a:r>
              <a:rPr lang="en-US" altLang="zh-CN" sz="1800" b="0" dirty="0" err="1"/>
              <a:t>iset.find</a:t>
            </a:r>
            <a:r>
              <a:rPr lang="en-US" altLang="zh-CN" sz="1800" b="0" dirty="0"/>
              <a:t>( 55 ) != </a:t>
            </a:r>
            <a:r>
              <a:rPr lang="en-US" altLang="zh-CN" sz="1800" b="0" dirty="0" err="1"/>
              <a:t>iset.end</a:t>
            </a:r>
            <a:r>
              <a:rPr lang="en-US" altLang="zh-CN" sz="1800" b="0" dirty="0"/>
              <a:t>() ) </a:t>
            </a:r>
            <a:endParaRPr lang="en-US" altLang="zh-CN" sz="1800" b="0" dirty="0" smtClean="0"/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1800" b="0" dirty="0"/>
              <a:t> </a:t>
            </a:r>
            <a:r>
              <a:rPr lang="en-US" altLang="zh-CN" sz="1800" b="0" dirty="0" smtClean="0"/>
              <a:t>    { </a:t>
            </a:r>
            <a:r>
              <a:rPr lang="en-US" altLang="zh-CN" sz="1800" b="0" dirty="0"/>
              <a:t>// is value already stored? 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1800" b="0" dirty="0"/>
              <a:t>              </a:t>
            </a:r>
            <a:r>
              <a:rPr lang="en-US" altLang="zh-CN" sz="1800" b="0" dirty="0" err="1"/>
              <a:t>iset.insert</a:t>
            </a:r>
            <a:r>
              <a:rPr lang="en-US" altLang="zh-CN" sz="1800" b="0" dirty="0"/>
              <a:t>( 55 ); </a:t>
            </a:r>
            <a:endParaRPr lang="en-US" altLang="zh-CN" sz="1800" b="0" dirty="0" smtClean="0"/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1800" b="0" dirty="0"/>
              <a:t> </a:t>
            </a:r>
            <a:r>
              <a:rPr lang="en-US" altLang="zh-CN" sz="1800" b="0" dirty="0" smtClean="0"/>
              <a:t>     } </a:t>
            </a:r>
            <a:endParaRPr lang="en-US" altLang="zh-CN" sz="1800" b="0" dirty="0"/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1800" b="0" dirty="0"/>
              <a:t>       assert( </a:t>
            </a:r>
            <a:r>
              <a:rPr lang="en-US" altLang="zh-CN" sz="1800" b="0" dirty="0" err="1"/>
              <a:t>iset.size</a:t>
            </a:r>
            <a:r>
              <a:rPr lang="en-US" altLang="zh-CN" sz="1800" b="0" dirty="0"/>
              <a:t>() == 4 ); // sanity check :-) 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1800" b="0" dirty="0"/>
              <a:t>        set&lt; </a:t>
            </a:r>
            <a:r>
              <a:rPr lang="en-US" altLang="zh-CN" sz="1800" b="0" dirty="0" err="1"/>
              <a:t>int</a:t>
            </a:r>
            <a:r>
              <a:rPr lang="en-US" altLang="zh-CN" sz="1800" b="0" dirty="0"/>
              <a:t> &gt;::iterator it; 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1800" b="0" dirty="0"/>
              <a:t>         for ( it = </a:t>
            </a:r>
            <a:r>
              <a:rPr lang="en-US" altLang="zh-CN" sz="1800" b="0" dirty="0" err="1"/>
              <a:t>iset.begin</a:t>
            </a:r>
            <a:r>
              <a:rPr lang="en-US" altLang="zh-CN" sz="1800" b="0" dirty="0"/>
              <a:t>(); it != </a:t>
            </a:r>
            <a:r>
              <a:rPr lang="en-US" altLang="zh-CN" sz="1800" b="0" dirty="0" err="1"/>
              <a:t>iset.end</a:t>
            </a:r>
            <a:r>
              <a:rPr lang="en-US" altLang="zh-CN" sz="1800" b="0" dirty="0"/>
              <a:t>(); it++ ) </a:t>
            </a:r>
            <a:endParaRPr lang="en-US" altLang="zh-CN" sz="1800" b="0" dirty="0" smtClean="0"/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1800" b="0" dirty="0" smtClean="0"/>
              <a:t>                </a:t>
            </a:r>
            <a:r>
              <a:rPr lang="en-US" altLang="zh-CN" sz="1800" b="0" dirty="0" err="1" smtClean="0"/>
              <a:t>cout</a:t>
            </a:r>
            <a:r>
              <a:rPr lang="en-US" altLang="zh-CN" sz="1800" b="0" dirty="0" smtClean="0"/>
              <a:t> </a:t>
            </a:r>
            <a:r>
              <a:rPr lang="en-US" altLang="zh-CN" sz="1800" b="0" dirty="0"/>
              <a:t>&lt;&lt; " " &lt;&lt; *it; 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1800" b="0" dirty="0"/>
              <a:t>           return 0; 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1800" b="0" dirty="0"/>
              <a:t>} </a:t>
            </a:r>
            <a:r>
              <a:rPr lang="en-US" altLang="zh-CN" sz="1800" b="0" dirty="0" smtClean="0"/>
              <a:t>                                    </a:t>
            </a:r>
            <a:r>
              <a:rPr lang="en-US" altLang="zh-CN" sz="1800" dirty="0" smtClean="0">
                <a:solidFill>
                  <a:schemeClr val="bg2"/>
                </a:solidFill>
              </a:rPr>
              <a:t>// </a:t>
            </a:r>
            <a:r>
              <a:rPr lang="en-US" altLang="zh-CN" sz="1800" dirty="0">
                <a:solidFill>
                  <a:schemeClr val="bg2"/>
                </a:solidFill>
              </a:rPr>
              <a:t>Output: -11 11 22 55 </a:t>
            </a:r>
            <a:br>
              <a:rPr lang="en-US" altLang="zh-CN" sz="1800" dirty="0">
                <a:solidFill>
                  <a:schemeClr val="bg2"/>
                </a:solidFill>
              </a:rPr>
            </a:br>
            <a:endParaRPr lang="en-US" altLang="zh-CN" sz="1800" kern="0" dirty="0">
              <a:solidFill>
                <a:schemeClr val="bg2"/>
              </a:solidFill>
            </a:endParaRPr>
          </a:p>
        </p:txBody>
      </p:sp>
      <p:pic>
        <p:nvPicPr>
          <p:cNvPr id="4" name="矩形 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51" y="-26590"/>
            <a:ext cx="6930384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22511" y="70247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/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/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645508" y="20448"/>
            <a:ext cx="5294858" cy="646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dirty="0" smtClean="0"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200" dirty="0" smtClean="0">
                <a:latin typeface="Rockwell" pitchFamily="18" charset="0"/>
                <a:ea typeface="微软雅黑" pitchFamily="34" charset="-122"/>
              </a:rPr>
              <a:t>9.</a:t>
            </a:r>
            <a:r>
              <a:rPr lang="zh-CN" altLang="en-US" sz="3201" kern="0" dirty="0" smtClean="0"/>
              <a:t>集合</a:t>
            </a:r>
            <a:r>
              <a:rPr lang="en-US" altLang="zh-CN" sz="3600" kern="0" dirty="0" smtClean="0"/>
              <a:t>multiset</a:t>
            </a:r>
            <a:r>
              <a:rPr lang="zh-CN" altLang="en-US" sz="3201" kern="0" dirty="0" smtClean="0"/>
              <a:t>实例</a:t>
            </a:r>
            <a:endParaRPr lang="zh-CN" altLang="en-US" sz="3200" dirty="0"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404759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4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45509" y="620174"/>
            <a:ext cx="5331414" cy="569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1000" b="0" dirty="0"/>
              <a:t>#include &lt;</a:t>
            </a:r>
            <a:r>
              <a:rPr lang="en-US" altLang="zh-CN" sz="1000" b="0" dirty="0" err="1"/>
              <a:t>iostream</a:t>
            </a:r>
            <a:r>
              <a:rPr lang="en-US" altLang="zh-CN" sz="1000" b="0" dirty="0"/>
              <a:t>&gt;</a:t>
            </a:r>
          </a:p>
          <a:p>
            <a:pPr marL="0" indent="0">
              <a:buNone/>
            </a:pPr>
            <a:r>
              <a:rPr lang="en-US" altLang="zh-CN" sz="1000" b="0" dirty="0"/>
              <a:t>#include &lt;set&gt; //</a:t>
            </a:r>
            <a:r>
              <a:rPr lang="zh-CN" altLang="en-US" sz="1000" b="0" dirty="0"/>
              <a:t>使用</a:t>
            </a:r>
            <a:r>
              <a:rPr lang="en-US" altLang="zh-CN" sz="1000" b="0" dirty="0"/>
              <a:t>multiset</a:t>
            </a:r>
            <a:r>
              <a:rPr lang="zh-CN" altLang="en-US" sz="1000" b="0" dirty="0"/>
              <a:t>须包含此头文件</a:t>
            </a:r>
          </a:p>
          <a:p>
            <a:pPr marL="0" indent="0">
              <a:buNone/>
            </a:pPr>
            <a:r>
              <a:rPr lang="en-US" altLang="zh-CN" sz="1000" dirty="0"/>
              <a:t>using</a:t>
            </a:r>
            <a:r>
              <a:rPr lang="en-US" altLang="zh-CN" sz="1000" b="0" dirty="0"/>
              <a:t> </a:t>
            </a:r>
            <a:r>
              <a:rPr lang="en-US" altLang="zh-CN" sz="1000" dirty="0"/>
              <a:t>namespace</a:t>
            </a:r>
            <a:r>
              <a:rPr lang="en-US" altLang="zh-CN" sz="1000" b="0" dirty="0"/>
              <a:t> </a:t>
            </a:r>
            <a:r>
              <a:rPr lang="en-US" altLang="zh-CN" sz="1000" b="0" dirty="0" err="1"/>
              <a:t>std</a:t>
            </a:r>
            <a:r>
              <a:rPr lang="en-US" altLang="zh-CN" sz="1000" b="0" dirty="0"/>
              <a:t>;</a:t>
            </a:r>
          </a:p>
          <a:p>
            <a:pPr marL="0" indent="0">
              <a:buNone/>
            </a:pPr>
            <a:r>
              <a:rPr lang="en-US" altLang="zh-CN" sz="1000" dirty="0"/>
              <a:t>template</a:t>
            </a:r>
            <a:r>
              <a:rPr lang="en-US" altLang="zh-CN" sz="1000" b="0" dirty="0"/>
              <a:t> &lt;</a:t>
            </a:r>
            <a:r>
              <a:rPr lang="en-US" altLang="zh-CN" sz="1000" dirty="0"/>
              <a:t>class</a:t>
            </a:r>
            <a:r>
              <a:rPr lang="en-US" altLang="zh-CN" sz="1000" b="0" dirty="0"/>
              <a:t> T&gt;</a:t>
            </a:r>
          </a:p>
          <a:p>
            <a:pPr marL="0" indent="0">
              <a:buNone/>
            </a:pPr>
            <a:r>
              <a:rPr lang="en-US" altLang="zh-CN" sz="1000" b="0" dirty="0"/>
              <a:t>void Print(T first, T last)</a:t>
            </a:r>
          </a:p>
          <a:p>
            <a:pPr marL="0" indent="0">
              <a:buNone/>
            </a:pPr>
            <a:r>
              <a:rPr lang="en-US" altLang="zh-CN" sz="1000" b="0" dirty="0"/>
              <a:t>{</a:t>
            </a:r>
          </a:p>
          <a:p>
            <a:pPr marL="0" indent="0">
              <a:buNone/>
            </a:pPr>
            <a:r>
              <a:rPr lang="en-US" altLang="zh-CN" sz="1000" dirty="0"/>
              <a:t>for</a:t>
            </a:r>
            <a:r>
              <a:rPr lang="en-US" altLang="zh-CN" sz="1000" b="0" dirty="0"/>
              <a:t> (; first != last; ++first)</a:t>
            </a:r>
          </a:p>
          <a:p>
            <a:pPr marL="0" indent="0">
              <a:buNone/>
            </a:pPr>
            <a:r>
              <a:rPr lang="en-US" altLang="zh-CN" sz="1000" b="0" dirty="0" err="1"/>
              <a:t>cout</a:t>
            </a:r>
            <a:r>
              <a:rPr lang="en-US" altLang="zh-CN" sz="1000" b="0" dirty="0"/>
              <a:t> &lt;&lt; *first &lt;&lt; " ";</a:t>
            </a:r>
          </a:p>
          <a:p>
            <a:pPr marL="0" indent="0">
              <a:buNone/>
            </a:pPr>
            <a:r>
              <a:rPr lang="en-US" altLang="zh-CN" sz="1000" b="0" dirty="0" err="1"/>
              <a:t>cout</a:t>
            </a:r>
            <a:r>
              <a:rPr lang="en-US" altLang="zh-CN" sz="1000" b="0" dirty="0"/>
              <a:t> &lt;&lt; </a:t>
            </a:r>
            <a:r>
              <a:rPr lang="en-US" altLang="zh-CN" sz="1000" b="0" dirty="0" err="1"/>
              <a:t>endl</a:t>
            </a:r>
            <a:r>
              <a:rPr lang="en-US" altLang="zh-CN" sz="1000" b="0" dirty="0"/>
              <a:t>;</a:t>
            </a:r>
          </a:p>
          <a:p>
            <a:pPr marL="0" indent="0">
              <a:buNone/>
            </a:pPr>
            <a:r>
              <a:rPr lang="en-US" altLang="zh-CN" sz="1000" b="0" dirty="0"/>
              <a:t>}</a:t>
            </a:r>
          </a:p>
          <a:p>
            <a:pPr marL="0" indent="0">
              <a:buNone/>
            </a:pPr>
            <a:r>
              <a:rPr lang="en-US" altLang="zh-CN" sz="1000" dirty="0"/>
              <a:t>class</a:t>
            </a:r>
            <a:r>
              <a:rPr lang="en-US" altLang="zh-CN" sz="1000" b="0" dirty="0"/>
              <a:t> A</a:t>
            </a:r>
          </a:p>
          <a:p>
            <a:pPr marL="0" indent="0">
              <a:buNone/>
            </a:pPr>
            <a:r>
              <a:rPr lang="en-US" altLang="zh-CN" sz="1000" b="0" dirty="0"/>
              <a:t>{</a:t>
            </a:r>
          </a:p>
          <a:p>
            <a:pPr marL="0" indent="0">
              <a:buNone/>
            </a:pPr>
            <a:r>
              <a:rPr lang="en-US" altLang="zh-CN" sz="1000" dirty="0"/>
              <a:t>private</a:t>
            </a:r>
            <a:r>
              <a:rPr lang="en-US" altLang="zh-CN" sz="1000" b="0" dirty="0"/>
              <a:t>:</a:t>
            </a:r>
          </a:p>
          <a:p>
            <a:pPr marL="0" indent="0">
              <a:buNone/>
            </a:pPr>
            <a:r>
              <a:rPr lang="en-US" altLang="zh-CN" sz="1000" b="0" dirty="0" err="1"/>
              <a:t>int</a:t>
            </a:r>
            <a:r>
              <a:rPr lang="en-US" altLang="zh-CN" sz="1000" b="0" dirty="0"/>
              <a:t> n;</a:t>
            </a:r>
          </a:p>
          <a:p>
            <a:pPr marL="0" indent="0">
              <a:buNone/>
            </a:pPr>
            <a:r>
              <a:rPr lang="en-US" altLang="zh-CN" sz="1000" dirty="0"/>
              <a:t>public</a:t>
            </a:r>
            <a:r>
              <a:rPr lang="en-US" altLang="zh-CN" sz="1000" b="0" dirty="0"/>
              <a:t>:</a:t>
            </a:r>
          </a:p>
          <a:p>
            <a:pPr marL="0" indent="0">
              <a:buNone/>
            </a:pPr>
            <a:r>
              <a:rPr lang="en-US" altLang="zh-CN" sz="1000" b="0" dirty="0"/>
              <a:t>A(</a:t>
            </a:r>
            <a:r>
              <a:rPr lang="en-US" altLang="zh-CN" sz="1000" b="0" dirty="0" err="1"/>
              <a:t>int</a:t>
            </a:r>
            <a:r>
              <a:rPr lang="en-US" altLang="zh-CN" sz="1000" b="0" dirty="0"/>
              <a:t> n_) { n = n_; }</a:t>
            </a:r>
          </a:p>
          <a:p>
            <a:pPr marL="0" indent="0">
              <a:buNone/>
            </a:pPr>
            <a:r>
              <a:rPr lang="en-US" altLang="zh-CN" sz="1000" dirty="0"/>
              <a:t>friend</a:t>
            </a:r>
            <a:r>
              <a:rPr lang="en-US" altLang="zh-CN" sz="1000" b="0" dirty="0"/>
              <a:t> bool </a:t>
            </a:r>
            <a:r>
              <a:rPr lang="en-US" altLang="zh-CN" sz="1000" dirty="0"/>
              <a:t>operator</a:t>
            </a:r>
            <a:r>
              <a:rPr lang="en-US" altLang="zh-CN" sz="1000" b="0" dirty="0"/>
              <a:t> &lt; (</a:t>
            </a:r>
            <a:r>
              <a:rPr lang="en-US" altLang="zh-CN" sz="1000" dirty="0" err="1"/>
              <a:t>const</a:t>
            </a:r>
            <a:r>
              <a:rPr lang="en-US" altLang="zh-CN" sz="1000" b="0" dirty="0"/>
              <a:t> A &amp; a1, </a:t>
            </a:r>
            <a:r>
              <a:rPr lang="en-US" altLang="zh-CN" sz="1000" dirty="0" err="1"/>
              <a:t>const</a:t>
            </a:r>
            <a:r>
              <a:rPr lang="en-US" altLang="zh-CN" sz="1000" b="0" dirty="0"/>
              <a:t> A &amp; a2)</a:t>
            </a:r>
          </a:p>
          <a:p>
            <a:pPr marL="0" indent="0">
              <a:buNone/>
            </a:pPr>
            <a:r>
              <a:rPr lang="en-US" altLang="zh-CN" sz="1000" b="0" dirty="0"/>
              <a:t>{ </a:t>
            </a:r>
            <a:r>
              <a:rPr lang="en-US" altLang="zh-CN" sz="1000" dirty="0"/>
              <a:t>return</a:t>
            </a:r>
            <a:r>
              <a:rPr lang="en-US" altLang="zh-CN" sz="1000" b="0" dirty="0"/>
              <a:t> a1.n &lt; a2.n; }</a:t>
            </a:r>
          </a:p>
          <a:p>
            <a:pPr marL="0" indent="0">
              <a:buNone/>
            </a:pPr>
            <a:r>
              <a:rPr lang="en-US" altLang="zh-CN" sz="1000" dirty="0"/>
              <a:t>friend</a:t>
            </a:r>
            <a:r>
              <a:rPr lang="en-US" altLang="zh-CN" sz="1000" b="0" dirty="0"/>
              <a:t> </a:t>
            </a:r>
            <a:r>
              <a:rPr lang="en-US" altLang="zh-CN" sz="1000" b="0" dirty="0" err="1"/>
              <a:t>ostream</a:t>
            </a:r>
            <a:r>
              <a:rPr lang="en-US" altLang="zh-CN" sz="1000" b="0" dirty="0"/>
              <a:t> &amp; </a:t>
            </a:r>
            <a:r>
              <a:rPr lang="en-US" altLang="zh-CN" sz="1000" dirty="0"/>
              <a:t>operator</a:t>
            </a:r>
            <a:r>
              <a:rPr lang="en-US" altLang="zh-CN" sz="1000" b="0" dirty="0"/>
              <a:t> &lt;&lt; (</a:t>
            </a:r>
            <a:r>
              <a:rPr lang="en-US" altLang="zh-CN" sz="1000" b="0" dirty="0" err="1"/>
              <a:t>ostream</a:t>
            </a:r>
            <a:r>
              <a:rPr lang="en-US" altLang="zh-CN" sz="1000" b="0" dirty="0"/>
              <a:t> &amp; o, </a:t>
            </a:r>
            <a:r>
              <a:rPr lang="en-US" altLang="zh-CN" sz="1000" dirty="0" err="1"/>
              <a:t>const</a:t>
            </a:r>
            <a:r>
              <a:rPr lang="en-US" altLang="zh-CN" sz="1000" b="0" dirty="0"/>
              <a:t> A &amp; a2)</a:t>
            </a:r>
          </a:p>
          <a:p>
            <a:pPr marL="0" indent="0">
              <a:buNone/>
            </a:pPr>
            <a:r>
              <a:rPr lang="en-US" altLang="zh-CN" sz="1000" b="0" dirty="0"/>
              <a:t>{ o &lt;&lt; a2.n; </a:t>
            </a:r>
            <a:r>
              <a:rPr lang="en-US" altLang="zh-CN" sz="1000" dirty="0"/>
              <a:t>return</a:t>
            </a:r>
            <a:r>
              <a:rPr lang="en-US" altLang="zh-CN" sz="1000" b="0" dirty="0"/>
              <a:t> o; }</a:t>
            </a:r>
          </a:p>
          <a:p>
            <a:pPr marL="0" indent="0">
              <a:buNone/>
            </a:pPr>
            <a:r>
              <a:rPr lang="en-US" altLang="zh-CN" sz="1000" dirty="0"/>
              <a:t>friend</a:t>
            </a:r>
            <a:r>
              <a:rPr lang="en-US" altLang="zh-CN" sz="1000" b="0" dirty="0"/>
              <a:t> </a:t>
            </a:r>
            <a:r>
              <a:rPr lang="en-US" altLang="zh-CN" sz="1000" dirty="0"/>
              <a:t>class</a:t>
            </a:r>
            <a:r>
              <a:rPr lang="en-US" altLang="zh-CN" sz="1000" b="0" dirty="0"/>
              <a:t> </a:t>
            </a:r>
            <a:r>
              <a:rPr lang="en-US" altLang="zh-CN" sz="1000" b="0" dirty="0" err="1"/>
              <a:t>MyLess</a:t>
            </a:r>
            <a:r>
              <a:rPr lang="en-US" altLang="zh-CN" sz="1000" b="0" dirty="0"/>
              <a:t>;</a:t>
            </a:r>
          </a:p>
          <a:p>
            <a:pPr marL="0" indent="0">
              <a:buNone/>
            </a:pPr>
            <a:r>
              <a:rPr lang="en-US" altLang="zh-CN" sz="1000" b="0" dirty="0"/>
              <a:t>};</a:t>
            </a:r>
          </a:p>
          <a:p>
            <a:pPr marL="0" indent="0">
              <a:buNone/>
            </a:pPr>
            <a:r>
              <a:rPr lang="en-US" altLang="zh-CN" sz="1000" dirty="0"/>
              <a:t>class</a:t>
            </a:r>
            <a:r>
              <a:rPr lang="en-US" altLang="zh-CN" sz="1000" b="0" dirty="0"/>
              <a:t> </a:t>
            </a:r>
            <a:r>
              <a:rPr lang="en-US" altLang="zh-CN" sz="1000" b="0" dirty="0" err="1"/>
              <a:t>MyLess</a:t>
            </a:r>
            <a:endParaRPr lang="en-US" altLang="zh-CN" sz="1000" b="0" dirty="0"/>
          </a:p>
          <a:p>
            <a:pPr marL="0" indent="0">
              <a:buNone/>
            </a:pPr>
            <a:r>
              <a:rPr lang="en-US" altLang="zh-CN" sz="1000" b="0" dirty="0"/>
              <a:t>{</a:t>
            </a:r>
          </a:p>
          <a:p>
            <a:pPr marL="0" indent="0">
              <a:buNone/>
            </a:pPr>
            <a:r>
              <a:rPr lang="en-US" altLang="zh-CN" sz="1000" dirty="0"/>
              <a:t>public</a:t>
            </a:r>
            <a:r>
              <a:rPr lang="en-US" altLang="zh-CN" sz="1000" b="0" dirty="0"/>
              <a:t>:</a:t>
            </a:r>
          </a:p>
          <a:p>
            <a:pPr marL="0" indent="0">
              <a:buNone/>
            </a:pPr>
            <a:r>
              <a:rPr lang="en-US" altLang="zh-CN" sz="1000" b="0" dirty="0"/>
              <a:t>bool </a:t>
            </a:r>
            <a:r>
              <a:rPr lang="en-US" altLang="zh-CN" sz="1000" dirty="0"/>
              <a:t>operator</a:t>
            </a:r>
            <a:r>
              <a:rPr lang="en-US" altLang="zh-CN" sz="1000" b="0" dirty="0"/>
              <a:t>() (</a:t>
            </a:r>
            <a:r>
              <a:rPr lang="en-US" altLang="zh-CN" sz="1000" dirty="0" err="1"/>
              <a:t>const</a:t>
            </a:r>
            <a:r>
              <a:rPr lang="en-US" altLang="zh-CN" sz="1000" b="0" dirty="0"/>
              <a:t> A &amp; a1, </a:t>
            </a:r>
            <a:r>
              <a:rPr lang="en-US" altLang="zh-CN" sz="1000" dirty="0" err="1"/>
              <a:t>const</a:t>
            </a:r>
            <a:r>
              <a:rPr lang="en-US" altLang="zh-CN" sz="1000" b="0" dirty="0"/>
              <a:t> A &amp; a2) //</a:t>
            </a:r>
            <a:r>
              <a:rPr lang="zh-CN" altLang="en-US" sz="1000" b="0" dirty="0"/>
              <a:t>按个位数比较大小</a:t>
            </a:r>
          </a:p>
          <a:p>
            <a:pPr marL="0" indent="0">
              <a:buNone/>
            </a:pPr>
            <a:r>
              <a:rPr lang="en-US" altLang="zh-CN" sz="1000" b="0" dirty="0"/>
              <a:t>{</a:t>
            </a:r>
            <a:r>
              <a:rPr lang="zh-CN" altLang="en-US" sz="1000" b="0" dirty="0"/>
              <a:t> </a:t>
            </a:r>
            <a:r>
              <a:rPr lang="en-US" altLang="zh-CN" sz="1000" dirty="0"/>
              <a:t>return</a:t>
            </a:r>
            <a:r>
              <a:rPr lang="en-US" altLang="zh-CN" sz="1000" b="0" dirty="0"/>
              <a:t> (a1.n % 10) &lt; (a2.n % 10); }</a:t>
            </a:r>
          </a:p>
          <a:p>
            <a:pPr marL="0" indent="0">
              <a:buNone/>
            </a:pPr>
            <a:r>
              <a:rPr lang="en-US" altLang="zh-CN" sz="1000" b="0" dirty="0"/>
              <a:t>};</a:t>
            </a:r>
          </a:p>
          <a:p>
            <a:pPr marL="0" indent="0">
              <a:buNone/>
            </a:pPr>
            <a:r>
              <a:rPr lang="en-US" altLang="zh-CN" sz="1000" dirty="0" err="1"/>
              <a:t>typedef</a:t>
            </a:r>
            <a:r>
              <a:rPr lang="en-US" altLang="zh-CN" sz="1000" b="0" dirty="0"/>
              <a:t> multiset &lt;A&gt; MSET1; //MSET1 </a:t>
            </a:r>
            <a:r>
              <a:rPr lang="zh-CN" altLang="en-US" sz="1000" b="0" dirty="0"/>
              <a:t>用“</a:t>
            </a:r>
            <a:r>
              <a:rPr lang="en-US" altLang="zh-CN" sz="1000" b="0" dirty="0"/>
              <a:t>&lt;”</a:t>
            </a:r>
            <a:r>
              <a:rPr lang="zh-CN" altLang="en-US" sz="1000" b="0" dirty="0"/>
              <a:t>运算符比较大小</a:t>
            </a:r>
          </a:p>
          <a:p>
            <a:pPr marL="0" indent="0">
              <a:buNone/>
            </a:pPr>
            <a:r>
              <a:rPr lang="en-US" altLang="zh-CN" sz="1000" dirty="0" err="1"/>
              <a:t>typedef</a:t>
            </a:r>
            <a:r>
              <a:rPr lang="en-US" altLang="zh-CN" sz="1000" b="0" dirty="0"/>
              <a:t> multiset &lt;A, </a:t>
            </a:r>
            <a:r>
              <a:rPr lang="en-US" altLang="zh-CN" sz="1000" b="0" dirty="0" err="1"/>
              <a:t>MyLess</a:t>
            </a:r>
            <a:r>
              <a:rPr lang="en-US" altLang="zh-CN" sz="1000" b="0" dirty="0"/>
              <a:t>&gt; MSET2; //MSET2 </a:t>
            </a:r>
            <a:r>
              <a:rPr lang="zh-CN" altLang="en-US" sz="1000" b="0" dirty="0"/>
              <a:t>用 </a:t>
            </a:r>
            <a:r>
              <a:rPr lang="en-US" altLang="zh-CN" sz="1000" b="0" dirty="0" err="1"/>
              <a:t>MyLess</a:t>
            </a:r>
            <a:r>
              <a:rPr lang="en-US" altLang="zh-CN" sz="1000" b="0" dirty="0"/>
              <a:t>::operator() </a:t>
            </a:r>
            <a:r>
              <a:rPr lang="zh-CN" altLang="en-US" sz="1000" b="0" dirty="0"/>
              <a:t>比较</a:t>
            </a:r>
            <a:r>
              <a:rPr lang="zh-CN" altLang="en-US" sz="1000" b="0" dirty="0" smtClean="0"/>
              <a:t>大小</a:t>
            </a:r>
            <a:endParaRPr lang="zh-CN" altLang="en-US" sz="1000" b="0" dirty="0"/>
          </a:p>
        </p:txBody>
      </p:sp>
      <p:pic>
        <p:nvPicPr>
          <p:cNvPr id="4" name="矩形 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51" y="-26590"/>
            <a:ext cx="6930384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22511" y="70247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/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/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645508" y="20448"/>
            <a:ext cx="5294858" cy="646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dirty="0" smtClean="0">
                <a:latin typeface="Rockwell" pitchFamily="18" charset="0"/>
                <a:ea typeface="微软雅黑" pitchFamily="34" charset="-122"/>
              </a:rPr>
              <a:t>例</a:t>
            </a:r>
            <a:r>
              <a:rPr lang="en-US" altLang="zh-CN" sz="3200" dirty="0" smtClean="0">
                <a:latin typeface="Rockwell" pitchFamily="18" charset="0"/>
                <a:ea typeface="微软雅黑" pitchFamily="34" charset="-122"/>
              </a:rPr>
              <a:t>10.</a:t>
            </a:r>
            <a:r>
              <a:rPr lang="zh-CN" altLang="en-US" sz="3201" kern="0" dirty="0" smtClean="0"/>
              <a:t>集合</a:t>
            </a:r>
            <a:r>
              <a:rPr lang="en-US" altLang="zh-CN" sz="3600" kern="0" dirty="0" smtClean="0"/>
              <a:t>multiset</a:t>
            </a:r>
            <a:r>
              <a:rPr lang="zh-CN" altLang="en-US" sz="3201" kern="0" dirty="0" smtClean="0"/>
              <a:t>实例</a:t>
            </a:r>
            <a:endParaRPr lang="zh-CN" altLang="en-US" sz="3200" dirty="0">
              <a:latin typeface="Rockwell" pitchFamily="18" charset="0"/>
              <a:ea typeface="微软雅黑" pitchFamily="34" charset="-122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240369" y="772574"/>
            <a:ext cx="5331414" cy="569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1000" b="0" dirty="0" err="1" smtClean="0"/>
              <a:t>int</a:t>
            </a:r>
            <a:r>
              <a:rPr lang="en-US" altLang="zh-CN" sz="1000" b="0" dirty="0" smtClean="0"/>
              <a:t> </a:t>
            </a:r>
            <a:r>
              <a:rPr lang="en-US" altLang="zh-CN" sz="1000" b="0" dirty="0"/>
              <a:t>main()</a:t>
            </a:r>
          </a:p>
          <a:p>
            <a:pPr marL="0" indent="0">
              <a:buNone/>
            </a:pPr>
            <a:r>
              <a:rPr lang="en-US" altLang="zh-CN" sz="1000" b="0" dirty="0"/>
              <a:t>{</a:t>
            </a:r>
          </a:p>
          <a:p>
            <a:pPr marL="0" indent="0">
              <a:buNone/>
            </a:pPr>
            <a:r>
              <a:rPr lang="en-US" altLang="zh-CN" sz="1000" dirty="0" err="1"/>
              <a:t>const</a:t>
            </a:r>
            <a:r>
              <a:rPr lang="en-US" altLang="zh-CN" sz="1000" b="0" dirty="0"/>
              <a:t> </a:t>
            </a:r>
            <a:r>
              <a:rPr lang="en-US" altLang="zh-CN" sz="1000" b="0" dirty="0" err="1"/>
              <a:t>int</a:t>
            </a:r>
            <a:r>
              <a:rPr lang="en-US" altLang="zh-CN" sz="1000" b="0" dirty="0"/>
              <a:t> SIZE = 6;</a:t>
            </a:r>
          </a:p>
          <a:p>
            <a:pPr marL="0" indent="0">
              <a:buNone/>
            </a:pPr>
            <a:r>
              <a:rPr lang="en-US" altLang="zh-CN" sz="1000" b="0" dirty="0"/>
              <a:t>A a[SIZE] = { 4, 22, 19, 8, 33, 40 };</a:t>
            </a:r>
          </a:p>
          <a:p>
            <a:pPr marL="0" indent="0">
              <a:buNone/>
            </a:pPr>
            <a:r>
              <a:rPr lang="en-US" altLang="zh-CN" sz="1000" b="0" dirty="0"/>
              <a:t>MSET1 m1;</a:t>
            </a:r>
          </a:p>
          <a:p>
            <a:pPr marL="0" indent="0">
              <a:buNone/>
            </a:pPr>
            <a:r>
              <a:rPr lang="en-US" altLang="zh-CN" sz="1000" b="0" dirty="0"/>
              <a:t>m1.insert(a, a + SIZE);</a:t>
            </a:r>
          </a:p>
          <a:p>
            <a:pPr marL="0" indent="0">
              <a:buNone/>
            </a:pPr>
            <a:r>
              <a:rPr lang="en-US" altLang="zh-CN" sz="1000" b="0" dirty="0"/>
              <a:t>m1.insert(22);</a:t>
            </a:r>
          </a:p>
          <a:p>
            <a:pPr marL="0" indent="0">
              <a:buNone/>
            </a:pPr>
            <a:r>
              <a:rPr lang="en-US" altLang="zh-CN" sz="1000" b="0" dirty="0" err="1"/>
              <a:t>cout</a:t>
            </a:r>
            <a:r>
              <a:rPr lang="en-US" altLang="zh-CN" sz="1000" b="0" dirty="0"/>
              <a:t> &lt;&lt; "1)" &lt;&lt; m1.count(22) &lt;&lt; </a:t>
            </a:r>
            <a:r>
              <a:rPr lang="en-US" altLang="zh-CN" sz="1000" b="0" dirty="0" err="1"/>
              <a:t>endl</a:t>
            </a:r>
            <a:r>
              <a:rPr lang="en-US" altLang="zh-CN" sz="1000" b="0" dirty="0"/>
              <a:t>; //</a:t>
            </a:r>
            <a:r>
              <a:rPr lang="zh-CN" altLang="en-US" sz="1000" b="0" dirty="0"/>
              <a:t>输出 </a:t>
            </a:r>
            <a:r>
              <a:rPr lang="en-US" altLang="zh-CN" sz="1000" b="0" dirty="0"/>
              <a:t>1)2</a:t>
            </a:r>
            <a:endParaRPr lang="zh-CN" altLang="en-US" sz="1000" b="0" dirty="0"/>
          </a:p>
          <a:p>
            <a:pPr marL="0" indent="0">
              <a:buNone/>
            </a:pPr>
            <a:r>
              <a:rPr lang="en-US" altLang="zh-CN" sz="1000" b="0" dirty="0" err="1"/>
              <a:t>cout</a:t>
            </a:r>
            <a:r>
              <a:rPr lang="en-US" altLang="zh-CN" sz="1000" b="0" dirty="0"/>
              <a:t> &lt;&lt; "2)"; Print(m1.begin(), m1.end()); //</a:t>
            </a:r>
            <a:r>
              <a:rPr lang="zh-CN" altLang="en-US" sz="1000" b="0" dirty="0"/>
              <a:t>输出 </a:t>
            </a:r>
            <a:r>
              <a:rPr lang="en-US" altLang="zh-CN" sz="1000" b="0" dirty="0"/>
              <a:t>2)4 8 19 22 22 33 40</a:t>
            </a:r>
            <a:endParaRPr lang="zh-CN" altLang="en-US" sz="1000" b="0" dirty="0"/>
          </a:p>
          <a:p>
            <a:pPr marL="0" indent="0">
              <a:buNone/>
            </a:pPr>
            <a:r>
              <a:rPr lang="en-US" altLang="zh-CN" sz="1000" b="0" dirty="0"/>
              <a:t>MSET1::iterator pp = m1.find(19);</a:t>
            </a:r>
          </a:p>
          <a:p>
            <a:pPr marL="0" indent="0">
              <a:buNone/>
            </a:pPr>
            <a:r>
              <a:rPr lang="en-US" altLang="zh-CN" sz="1000" dirty="0"/>
              <a:t>if</a:t>
            </a:r>
            <a:r>
              <a:rPr lang="en-US" altLang="zh-CN" sz="1000" b="0" dirty="0"/>
              <a:t> (pp != m1.end()) //</a:t>
            </a:r>
            <a:r>
              <a:rPr lang="zh-CN" altLang="en-US" sz="1000" b="0" dirty="0"/>
              <a:t>条件为真说明找到</a:t>
            </a:r>
          </a:p>
          <a:p>
            <a:pPr marL="0" indent="0">
              <a:buNone/>
            </a:pPr>
            <a:r>
              <a:rPr lang="en-US" altLang="zh-CN" sz="1000" b="0" dirty="0" err="1"/>
              <a:t>cout</a:t>
            </a:r>
            <a:r>
              <a:rPr lang="en-US" altLang="zh-CN" sz="1000" b="0" dirty="0"/>
              <a:t> &lt;&lt; "found" &lt;&lt; </a:t>
            </a:r>
            <a:r>
              <a:rPr lang="en-US" altLang="zh-CN" sz="1000" b="0" dirty="0" err="1"/>
              <a:t>endl</a:t>
            </a:r>
            <a:r>
              <a:rPr lang="en-US" altLang="zh-CN" sz="1000" b="0" dirty="0"/>
              <a:t>; //</a:t>
            </a:r>
            <a:r>
              <a:rPr lang="zh-CN" altLang="en-US" sz="1000" b="0" dirty="0"/>
              <a:t>本行会被执行，输出 </a:t>
            </a:r>
            <a:r>
              <a:rPr lang="en-US" altLang="zh-CN" sz="1000" b="0" dirty="0"/>
              <a:t>found</a:t>
            </a:r>
          </a:p>
          <a:p>
            <a:pPr marL="0" indent="0">
              <a:buNone/>
            </a:pPr>
            <a:r>
              <a:rPr lang="en-US" altLang="zh-CN" sz="1000" b="0" dirty="0" err="1"/>
              <a:t>cout</a:t>
            </a:r>
            <a:r>
              <a:rPr lang="en-US" altLang="zh-CN" sz="1000" b="0" dirty="0"/>
              <a:t> &lt;&lt; "3)"; </a:t>
            </a:r>
            <a:r>
              <a:rPr lang="en-US" altLang="zh-CN" sz="1000" b="0" dirty="0" err="1"/>
              <a:t>cout</a:t>
            </a:r>
            <a:r>
              <a:rPr lang="en-US" altLang="zh-CN" sz="1000" b="0" dirty="0"/>
              <a:t> &lt;&lt; *m1.lower_bound(22)</a:t>
            </a:r>
          </a:p>
          <a:p>
            <a:pPr marL="0" indent="0">
              <a:buNone/>
            </a:pPr>
            <a:r>
              <a:rPr lang="en-US" altLang="zh-CN" sz="1000" b="0" dirty="0"/>
              <a:t>&lt;&lt; "," &lt;&lt; *m1.upper_bound(22) &lt;&lt; </a:t>
            </a:r>
            <a:r>
              <a:rPr lang="en-US" altLang="zh-CN" sz="1000" b="0" dirty="0" err="1"/>
              <a:t>endl</a:t>
            </a:r>
            <a:r>
              <a:rPr lang="en-US" altLang="zh-CN" sz="1000" b="0" dirty="0"/>
              <a:t>; //</a:t>
            </a:r>
            <a:r>
              <a:rPr lang="zh-CN" altLang="en-US" sz="1000" b="0" dirty="0"/>
              <a:t>输出 </a:t>
            </a:r>
            <a:r>
              <a:rPr lang="en-US" altLang="zh-CN" sz="1000" b="0" dirty="0"/>
              <a:t>3)22,33</a:t>
            </a:r>
            <a:endParaRPr lang="zh-CN" altLang="en-US" sz="1000" b="0" dirty="0"/>
          </a:p>
          <a:p>
            <a:pPr marL="0" indent="0">
              <a:buNone/>
            </a:pPr>
            <a:r>
              <a:rPr lang="en-US" altLang="zh-CN" sz="1000" b="0" dirty="0"/>
              <a:t>pp = m1.erase(m1.lower_bound(22), m1.upper_bound(22));</a:t>
            </a:r>
          </a:p>
          <a:p>
            <a:pPr marL="0" indent="0">
              <a:buNone/>
            </a:pPr>
            <a:r>
              <a:rPr lang="en-US" altLang="zh-CN" sz="1000" b="0" dirty="0"/>
              <a:t>//pp</a:t>
            </a:r>
            <a:r>
              <a:rPr lang="zh-CN" altLang="en-US" sz="1000" b="0" dirty="0"/>
              <a:t>指向被删元素的下一个元素</a:t>
            </a:r>
          </a:p>
          <a:p>
            <a:pPr marL="0" indent="0">
              <a:buNone/>
            </a:pPr>
            <a:r>
              <a:rPr lang="en-US" altLang="zh-CN" sz="1000" b="0" dirty="0" err="1"/>
              <a:t>cout</a:t>
            </a:r>
            <a:r>
              <a:rPr lang="en-US" altLang="zh-CN" sz="1000" b="0" dirty="0"/>
              <a:t> &lt;&lt; "4)"; Print(m1.begin(), m1.end()); //</a:t>
            </a:r>
            <a:r>
              <a:rPr lang="zh-CN" altLang="en-US" sz="1000" b="0" dirty="0"/>
              <a:t>输出 </a:t>
            </a:r>
            <a:r>
              <a:rPr lang="en-US" altLang="zh-CN" sz="1000" b="0" dirty="0"/>
              <a:t>4)4 8 19 33 40</a:t>
            </a:r>
            <a:endParaRPr lang="zh-CN" altLang="en-US" sz="1000" b="0" dirty="0"/>
          </a:p>
          <a:p>
            <a:pPr marL="0" indent="0">
              <a:buNone/>
            </a:pPr>
            <a:r>
              <a:rPr lang="en-US" altLang="zh-CN" sz="1000" b="0" dirty="0" err="1"/>
              <a:t>cout</a:t>
            </a:r>
            <a:r>
              <a:rPr lang="en-US" altLang="zh-CN" sz="1000" b="0" dirty="0"/>
              <a:t> &lt;&lt; "5)"; </a:t>
            </a:r>
            <a:r>
              <a:rPr lang="en-US" altLang="zh-CN" sz="1000" b="0" dirty="0" err="1"/>
              <a:t>cout</a:t>
            </a:r>
            <a:r>
              <a:rPr lang="en-US" altLang="zh-CN" sz="1000" b="0" dirty="0"/>
              <a:t> &lt;&lt; *pp &lt;&lt; </a:t>
            </a:r>
            <a:r>
              <a:rPr lang="en-US" altLang="zh-CN" sz="1000" b="0" dirty="0" err="1"/>
              <a:t>endl</a:t>
            </a:r>
            <a:r>
              <a:rPr lang="en-US" altLang="zh-CN" sz="1000" b="0" dirty="0"/>
              <a:t>; //</a:t>
            </a:r>
            <a:r>
              <a:rPr lang="zh-CN" altLang="en-US" sz="1000" b="0" dirty="0"/>
              <a:t>输出 </a:t>
            </a:r>
            <a:r>
              <a:rPr lang="en-US" altLang="zh-CN" sz="1000" b="0" dirty="0"/>
              <a:t>5)33</a:t>
            </a:r>
            <a:endParaRPr lang="zh-CN" altLang="en-US" sz="1000" b="0" dirty="0"/>
          </a:p>
          <a:p>
            <a:pPr marL="0" indent="0">
              <a:buNone/>
            </a:pPr>
            <a:r>
              <a:rPr lang="en-US" altLang="zh-CN" sz="1000" b="0" dirty="0"/>
              <a:t>MSET2 m2; //m2</a:t>
            </a:r>
            <a:r>
              <a:rPr lang="zh-CN" altLang="en-US" sz="1000" b="0" dirty="0"/>
              <a:t>中的元素按</a:t>
            </a:r>
            <a:r>
              <a:rPr lang="en-US" altLang="zh-CN" sz="1000" b="0" dirty="0"/>
              <a:t>n</a:t>
            </a:r>
            <a:r>
              <a:rPr lang="zh-CN" altLang="en-US" sz="1000" b="0" dirty="0"/>
              <a:t>的个位数从小到大排序</a:t>
            </a:r>
          </a:p>
          <a:p>
            <a:pPr marL="0" indent="0">
              <a:buNone/>
            </a:pPr>
            <a:r>
              <a:rPr lang="en-US" altLang="zh-CN" sz="1000" b="0" dirty="0"/>
              <a:t>m2.insert(a, a + SIZE);</a:t>
            </a:r>
          </a:p>
          <a:p>
            <a:pPr marL="0" indent="0">
              <a:buNone/>
            </a:pPr>
            <a:r>
              <a:rPr lang="en-US" altLang="zh-CN" sz="1000" b="0" dirty="0" err="1"/>
              <a:t>cout</a:t>
            </a:r>
            <a:r>
              <a:rPr lang="en-US" altLang="zh-CN" sz="1000" b="0" dirty="0"/>
              <a:t> &lt;&lt; "6)"; Print(m2.begin(), m2.end()); //</a:t>
            </a:r>
            <a:r>
              <a:rPr lang="zh-CN" altLang="en-US" sz="1000" b="0" dirty="0"/>
              <a:t>输出 </a:t>
            </a:r>
            <a:r>
              <a:rPr lang="en-US" altLang="zh-CN" sz="1000" b="0" dirty="0"/>
              <a:t>6)40 22 33 4 8 19</a:t>
            </a:r>
            <a:endParaRPr lang="zh-CN" altLang="en-US" sz="1000" b="0" dirty="0"/>
          </a:p>
          <a:p>
            <a:pPr marL="0" indent="0">
              <a:buNone/>
            </a:pPr>
            <a:r>
              <a:rPr lang="en-US" altLang="zh-CN" sz="1000" dirty="0"/>
              <a:t>return</a:t>
            </a:r>
            <a:r>
              <a:rPr lang="en-US" altLang="zh-CN" sz="1000" b="0" dirty="0"/>
              <a:t> 0;</a:t>
            </a:r>
          </a:p>
          <a:p>
            <a:pPr marL="0" indent="0">
              <a:buNone/>
            </a:pPr>
            <a:r>
              <a:rPr lang="en-US" altLang="zh-CN" sz="1000" b="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220433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116456" y="909514"/>
            <a:ext cx="11881320" cy="480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sz="2400" b="0" kern="0" dirty="0"/>
              <a:t>映射</a:t>
            </a:r>
            <a:r>
              <a:rPr lang="en-US" altLang="zh-CN" sz="2400" b="0" kern="0" dirty="0">
                <a:solidFill>
                  <a:schemeClr val="bg2"/>
                </a:solidFill>
              </a:rPr>
              <a:t>map</a:t>
            </a:r>
            <a:r>
              <a:rPr lang="zh-CN" altLang="en-US" sz="2400" b="0" kern="0" dirty="0"/>
              <a:t>类定义了一个</a:t>
            </a:r>
            <a:r>
              <a:rPr lang="zh-CN" altLang="en-US" sz="2400" b="0" kern="0" dirty="0">
                <a:solidFill>
                  <a:schemeClr val="bg2"/>
                </a:solidFill>
              </a:rPr>
              <a:t>关联容器</a:t>
            </a:r>
            <a:r>
              <a:rPr lang="zh-CN" altLang="en-US" sz="2400" b="0" kern="0" dirty="0"/>
              <a:t>，并且在容器中使用唯一的</a:t>
            </a:r>
            <a:r>
              <a:rPr lang="zh-CN" altLang="en-US" sz="2400" b="0" kern="0" dirty="0">
                <a:solidFill>
                  <a:schemeClr val="bg2"/>
                </a:solidFill>
              </a:rPr>
              <a:t>关键字来映射相应的值</a:t>
            </a:r>
            <a:r>
              <a:rPr lang="zh-CN" altLang="en-US" sz="2400" b="0" kern="0" dirty="0"/>
              <a:t>。</a:t>
            </a:r>
          </a:p>
          <a:p>
            <a:pPr>
              <a:defRPr/>
            </a:pPr>
            <a:r>
              <a:rPr lang="en-US" altLang="zh-CN" sz="2400" b="0" kern="0" dirty="0"/>
              <a:t>map</a:t>
            </a:r>
            <a:r>
              <a:rPr lang="zh-CN" altLang="en-US" sz="2400" b="0" kern="0" dirty="0"/>
              <a:t>类对象是一系列</a:t>
            </a:r>
            <a:r>
              <a:rPr lang="zh-CN" altLang="en-US" sz="2400" b="0" kern="0" dirty="0">
                <a:solidFill>
                  <a:schemeClr val="bg2"/>
                </a:solidFill>
              </a:rPr>
              <a:t>关键字／值</a:t>
            </a:r>
            <a:r>
              <a:rPr lang="zh-CN" altLang="en-US" sz="2400" b="0" kern="0" dirty="0"/>
              <a:t>的</a:t>
            </a:r>
            <a:r>
              <a:rPr lang="zh-CN" altLang="en-US" sz="2400" b="0" kern="0" dirty="0">
                <a:solidFill>
                  <a:schemeClr val="bg2"/>
                </a:solidFill>
              </a:rPr>
              <a:t>匹配对</a:t>
            </a:r>
            <a:r>
              <a:rPr lang="zh-CN" altLang="en-US" sz="2400" b="0" kern="0" dirty="0"/>
              <a:t>。</a:t>
            </a:r>
          </a:p>
          <a:p>
            <a:pPr>
              <a:defRPr/>
            </a:pPr>
            <a:r>
              <a:rPr lang="en-US" altLang="zh-CN" sz="2400" b="0" kern="0" dirty="0"/>
              <a:t>map</a:t>
            </a:r>
            <a:r>
              <a:rPr lang="zh-CN" altLang="en-US" sz="2400" b="0" kern="0" dirty="0"/>
              <a:t>的功能在于：只要知道了一个值的</a:t>
            </a:r>
            <a:r>
              <a:rPr lang="zh-CN" altLang="en-US" sz="2400" b="0" kern="0" dirty="0">
                <a:solidFill>
                  <a:schemeClr val="bg2"/>
                </a:solidFill>
              </a:rPr>
              <a:t>关键字</a:t>
            </a:r>
            <a:r>
              <a:rPr lang="zh-CN" altLang="en-US" sz="2400" b="0" kern="0" dirty="0"/>
              <a:t>，就可以找到这个</a:t>
            </a:r>
            <a:r>
              <a:rPr lang="zh-CN" altLang="en-US" sz="2400" b="0" kern="0" dirty="0">
                <a:solidFill>
                  <a:schemeClr val="bg2"/>
                </a:solidFill>
              </a:rPr>
              <a:t>值</a:t>
            </a:r>
            <a:r>
              <a:rPr lang="zh-CN" altLang="en-US" sz="2400" b="0" kern="0" dirty="0" smtClean="0"/>
              <a:t>。</a:t>
            </a:r>
            <a:r>
              <a:rPr lang="zh-CN" altLang="en-US" sz="2400" b="0" kern="0" dirty="0"/>
              <a:t>容器中的元素是按关键字排序的，并且不允许有多个元素的关键字相同</a:t>
            </a:r>
            <a:r>
              <a:rPr lang="zh-CN" altLang="en-US" sz="2400" b="0" kern="0" dirty="0" smtClean="0"/>
              <a:t>。</a:t>
            </a:r>
            <a:endParaRPr lang="en-US" altLang="zh-CN" sz="2400" b="0" kern="0" dirty="0" smtClean="0"/>
          </a:p>
          <a:p>
            <a:pPr>
              <a:defRPr/>
            </a:pPr>
            <a:r>
              <a:rPr lang="zh-CN" altLang="en-US" b="0" dirty="0"/>
              <a:t>要使用 </a:t>
            </a:r>
            <a:r>
              <a:rPr lang="en-US" altLang="zh-CN" b="0" dirty="0"/>
              <a:t>map</a:t>
            </a:r>
            <a:r>
              <a:rPr lang="zh-CN" altLang="en-US" b="0" dirty="0"/>
              <a:t>，必须包含头文件 </a:t>
            </a:r>
            <a:r>
              <a:rPr lang="en-US" altLang="zh-CN" b="0" dirty="0"/>
              <a:t>&lt;map&gt;</a:t>
            </a:r>
            <a:r>
              <a:rPr lang="zh-CN" altLang="en-US" b="0" dirty="0"/>
              <a:t>。</a:t>
            </a:r>
            <a:r>
              <a:rPr lang="en-US" altLang="zh-CN" b="0" dirty="0"/>
              <a:t>map </a:t>
            </a:r>
            <a:r>
              <a:rPr lang="zh-CN" altLang="en-US" b="0" dirty="0"/>
              <a:t>的定义如下</a:t>
            </a:r>
            <a:r>
              <a:rPr lang="zh-CN" altLang="en-US" b="0" dirty="0" smtClean="0"/>
              <a:t>：</a:t>
            </a:r>
            <a:endParaRPr lang="en-US" altLang="zh-CN" b="0" dirty="0" smtClean="0"/>
          </a:p>
          <a:p>
            <a:pPr marL="0" indent="0">
              <a:buNone/>
              <a:defRPr/>
            </a:pPr>
            <a:r>
              <a:rPr lang="en-US" altLang="zh-CN" sz="1600" b="0" dirty="0">
                <a:solidFill>
                  <a:srgbClr val="FF0000"/>
                </a:solidFill>
              </a:rPr>
              <a:t>template &lt; class Key, class T, class </a:t>
            </a:r>
            <a:r>
              <a:rPr lang="en-US" altLang="zh-CN" sz="1600" b="0" dirty="0" err="1">
                <a:solidFill>
                  <a:srgbClr val="FF0000"/>
                </a:solidFill>
              </a:rPr>
              <a:t>Pred</a:t>
            </a:r>
            <a:r>
              <a:rPr lang="en-US" altLang="zh-CN" sz="1600" b="0" dirty="0">
                <a:solidFill>
                  <a:srgbClr val="FF0000"/>
                </a:solidFill>
              </a:rPr>
              <a:t> = less&lt;Key&gt;, class A = allocator&lt;T&gt; &gt;</a:t>
            </a:r>
            <a:r>
              <a:rPr lang="en-US" altLang="zh-CN" sz="1600" dirty="0">
                <a:solidFill>
                  <a:srgbClr val="FF0000"/>
                </a:solidFill>
              </a:rPr>
              <a:t/>
            </a:r>
            <a:br>
              <a:rPr lang="en-US" altLang="zh-CN" sz="1600" dirty="0">
                <a:solidFill>
                  <a:srgbClr val="FF0000"/>
                </a:solidFill>
              </a:rPr>
            </a:br>
            <a:r>
              <a:rPr lang="en-US" altLang="zh-CN" sz="1600" b="0" dirty="0">
                <a:solidFill>
                  <a:srgbClr val="FF0000"/>
                </a:solidFill>
              </a:rPr>
              <a:t>class map{</a:t>
            </a:r>
            <a:r>
              <a:rPr lang="en-US" altLang="zh-CN" sz="1600" dirty="0">
                <a:solidFill>
                  <a:srgbClr val="FF0000"/>
                </a:solidFill>
              </a:rPr>
              <a:t/>
            </a:r>
            <a:br>
              <a:rPr lang="en-US" altLang="zh-CN" sz="1600" dirty="0">
                <a:solidFill>
                  <a:srgbClr val="FF0000"/>
                </a:solidFill>
              </a:rPr>
            </a:br>
            <a:r>
              <a:rPr lang="en-US" altLang="zh-CN" sz="1600" b="0" dirty="0">
                <a:solidFill>
                  <a:srgbClr val="FF0000"/>
                </a:solidFill>
              </a:rPr>
              <a:t>    ...</a:t>
            </a:r>
            <a:r>
              <a:rPr lang="en-US" altLang="zh-CN" sz="1600" dirty="0">
                <a:solidFill>
                  <a:srgbClr val="FF0000"/>
                </a:solidFill>
              </a:rPr>
              <a:t/>
            </a:r>
            <a:br>
              <a:rPr lang="en-US" altLang="zh-CN" sz="1600" dirty="0">
                <a:solidFill>
                  <a:srgbClr val="FF0000"/>
                </a:solidFill>
              </a:rPr>
            </a:br>
            <a:r>
              <a:rPr lang="en-US" altLang="zh-CN" sz="1600" b="0" dirty="0">
                <a:solidFill>
                  <a:srgbClr val="FF0000"/>
                </a:solidFill>
              </a:rPr>
              <a:t>    </a:t>
            </a:r>
            <a:r>
              <a:rPr lang="en-US" altLang="zh-CN" sz="1600" b="0" dirty="0" err="1">
                <a:solidFill>
                  <a:srgbClr val="FF0000"/>
                </a:solidFill>
              </a:rPr>
              <a:t>typedef</a:t>
            </a:r>
            <a:r>
              <a:rPr lang="en-US" altLang="zh-CN" sz="1600" b="0" dirty="0">
                <a:solidFill>
                  <a:srgbClr val="FF0000"/>
                </a:solidFill>
              </a:rPr>
              <a:t> pair&lt; </a:t>
            </a:r>
            <a:r>
              <a:rPr lang="en-US" altLang="zh-CN" sz="1600" b="0" dirty="0" err="1">
                <a:solidFill>
                  <a:srgbClr val="FF0000"/>
                </a:solidFill>
              </a:rPr>
              <a:t>const</a:t>
            </a:r>
            <a:r>
              <a:rPr lang="en-US" altLang="zh-CN" sz="1600" b="0" dirty="0">
                <a:solidFill>
                  <a:srgbClr val="FF0000"/>
                </a:solidFill>
              </a:rPr>
              <a:t> Key, T &gt; </a:t>
            </a:r>
            <a:r>
              <a:rPr lang="en-US" altLang="zh-CN" sz="1600" b="0" dirty="0" err="1">
                <a:solidFill>
                  <a:srgbClr val="FF0000"/>
                </a:solidFill>
              </a:rPr>
              <a:t>value_type</a:t>
            </a:r>
            <a:r>
              <a:rPr lang="en-US" altLang="zh-CN" sz="1600" b="0" dirty="0">
                <a:solidFill>
                  <a:srgbClr val="FF0000"/>
                </a:solidFill>
              </a:rPr>
              <a:t>;</a:t>
            </a:r>
            <a:r>
              <a:rPr lang="en-US" altLang="zh-CN" sz="1600" dirty="0">
                <a:solidFill>
                  <a:srgbClr val="FF0000"/>
                </a:solidFill>
              </a:rPr>
              <a:t/>
            </a:r>
            <a:br>
              <a:rPr lang="en-US" altLang="zh-CN" sz="1600" dirty="0">
                <a:solidFill>
                  <a:srgbClr val="FF0000"/>
                </a:solidFill>
              </a:rPr>
            </a:br>
            <a:r>
              <a:rPr lang="en-US" altLang="zh-CN" sz="1600" b="0" dirty="0">
                <a:solidFill>
                  <a:srgbClr val="FF0000"/>
                </a:solidFill>
              </a:rPr>
              <a:t>    ...</a:t>
            </a:r>
            <a:r>
              <a:rPr lang="en-US" altLang="zh-CN" sz="1600" dirty="0">
                <a:solidFill>
                  <a:srgbClr val="FF0000"/>
                </a:solidFill>
              </a:rPr>
              <a:t/>
            </a:r>
            <a:br>
              <a:rPr lang="en-US" altLang="zh-CN" sz="1600" dirty="0">
                <a:solidFill>
                  <a:srgbClr val="FF0000"/>
                </a:solidFill>
              </a:rPr>
            </a:br>
            <a:r>
              <a:rPr lang="en-US" altLang="zh-CN" sz="1600" b="0" dirty="0" smtClean="0">
                <a:solidFill>
                  <a:srgbClr val="FF0000"/>
                </a:solidFill>
              </a:rPr>
              <a:t>};</a:t>
            </a:r>
            <a:endParaRPr lang="zh-CN" altLang="en-US" sz="2400" b="0" kern="0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zh-CN" altLang="en-US" sz="2400" b="0" kern="0" dirty="0"/>
              <a:t>下面的实例程序通过实例化标准库中的</a:t>
            </a:r>
            <a:r>
              <a:rPr lang="en-US" altLang="zh-CN" sz="2400" b="0" kern="0" dirty="0"/>
              <a:t>map</a:t>
            </a:r>
            <a:r>
              <a:rPr lang="zh-CN" altLang="en-US" sz="2400" b="0" kern="0" dirty="0"/>
              <a:t>类模板映射建立了一些英文单词与其反义词的对应关系，利用这种对应系可以迅速查找到一个词的反义词。</a:t>
            </a:r>
          </a:p>
        </p:txBody>
      </p:sp>
      <p:pic>
        <p:nvPicPr>
          <p:cNvPr id="4" name="矩形 1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52" y="-26590"/>
            <a:ext cx="4266088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22511" y="70247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/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/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660302" y="25797"/>
            <a:ext cx="3782689" cy="58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latin typeface="Rockwell" pitchFamily="18" charset="0"/>
                <a:ea typeface="微软雅黑" pitchFamily="34" charset="-122"/>
              </a:rPr>
              <a:t>5.</a:t>
            </a:r>
            <a:r>
              <a:rPr lang="zh-CN" altLang="en-US" sz="3200" kern="0" dirty="0"/>
              <a:t>映射 </a:t>
            </a:r>
            <a:r>
              <a:rPr lang="en-US" altLang="zh-CN" sz="3200" kern="0" dirty="0" smtClean="0"/>
              <a:t>map,</a:t>
            </a:r>
            <a:r>
              <a:rPr lang="en-US" altLang="zh-CN" dirty="0"/>
              <a:t> </a:t>
            </a:r>
            <a:r>
              <a:rPr lang="en-US" altLang="zh-CN" dirty="0" err="1" smtClean="0"/>
              <a:t>multimap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964446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utoUpdateAnimBg="0"/>
      <p:bldP spid="12" grpId="0"/>
      <p:bldP spid="12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510661" y="675150"/>
            <a:ext cx="5457815" cy="616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1800" b="0" kern="0" dirty="0"/>
              <a:t>// A map of word opposites, using strings.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1800" b="0" kern="0" dirty="0"/>
              <a:t>#include &lt;</a:t>
            </a:r>
            <a:r>
              <a:rPr lang="en-US" altLang="zh-CN" sz="1800" b="0" kern="0" dirty="0" err="1"/>
              <a:t>iostream</a:t>
            </a:r>
            <a:r>
              <a:rPr lang="en-US" altLang="zh-CN" sz="1800" b="0" kern="0" dirty="0"/>
              <a:t>&gt;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1800" b="0" kern="0" dirty="0"/>
              <a:t>#include &lt;map&gt;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1800" b="0" kern="0" dirty="0"/>
              <a:t>#include &lt;string&gt;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1800" b="0" kern="0" dirty="0"/>
              <a:t>using namespace </a:t>
            </a:r>
            <a:r>
              <a:rPr lang="en-US" altLang="zh-CN" sz="1800" b="0" kern="0" dirty="0" err="1"/>
              <a:t>std</a:t>
            </a:r>
            <a:r>
              <a:rPr lang="en-US" altLang="zh-CN" sz="1800" b="0" kern="0" dirty="0"/>
              <a:t>;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endParaRPr lang="en-US" altLang="zh-CN" sz="1800" b="0" kern="0" dirty="0"/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1800" b="0" kern="0" dirty="0" err="1"/>
              <a:t>int</a:t>
            </a:r>
            <a:r>
              <a:rPr lang="en-US" altLang="zh-CN" sz="1800" b="0" kern="0" dirty="0"/>
              <a:t> main( )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1800" b="0" kern="0" dirty="0"/>
              <a:t>{ </a:t>
            </a:r>
            <a:endParaRPr lang="en-US" altLang="zh-CN" sz="1800" b="0" kern="0" dirty="0" smtClean="0"/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1800" b="0" kern="0" dirty="0"/>
              <a:t> </a:t>
            </a:r>
            <a:r>
              <a:rPr lang="en-US" altLang="zh-CN" sz="1800" b="0" kern="0" dirty="0" smtClean="0"/>
              <a:t>   </a:t>
            </a:r>
            <a:r>
              <a:rPr lang="en-US" altLang="zh-CN" sz="1800" b="0" kern="0" dirty="0" err="1" smtClean="0"/>
              <a:t>int</a:t>
            </a:r>
            <a:r>
              <a:rPr lang="en-US" altLang="zh-CN" sz="1800" b="0" kern="0" dirty="0" smtClean="0"/>
              <a:t> </a:t>
            </a:r>
            <a:r>
              <a:rPr lang="en-US" altLang="zh-CN" sz="1800" b="0" kern="0" dirty="0" err="1"/>
              <a:t>i</a:t>
            </a:r>
            <a:r>
              <a:rPr lang="en-US" altLang="zh-CN" sz="1800" b="0" kern="0" dirty="0"/>
              <a:t>;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1800" b="0" kern="0" dirty="0"/>
              <a:t>  </a:t>
            </a:r>
            <a:r>
              <a:rPr lang="en-US" altLang="zh-CN" sz="1800" b="0" kern="0" dirty="0" smtClean="0"/>
              <a:t>  map&lt;string</a:t>
            </a:r>
            <a:r>
              <a:rPr lang="en-US" altLang="zh-CN" sz="1800" b="0" kern="0" dirty="0"/>
              <a:t>, string&gt; m;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endParaRPr lang="en-US" altLang="zh-CN" sz="1800" b="0" kern="0" dirty="0"/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1800" b="0" kern="0" dirty="0"/>
              <a:t>  </a:t>
            </a:r>
            <a:r>
              <a:rPr lang="en-US" altLang="zh-CN" sz="1800" b="0" kern="0" dirty="0" smtClean="0"/>
              <a:t>  </a:t>
            </a:r>
            <a:r>
              <a:rPr lang="en-US" altLang="zh-CN" sz="1800" b="0" kern="0" dirty="0" err="1" smtClean="0"/>
              <a:t>m.insert</a:t>
            </a:r>
            <a:r>
              <a:rPr lang="en-US" altLang="zh-CN" sz="1800" b="0" kern="0" dirty="0" smtClean="0"/>
              <a:t>(pair&lt;string</a:t>
            </a:r>
            <a:r>
              <a:rPr lang="en-US" altLang="zh-CN" sz="1800" b="0" kern="0" dirty="0"/>
              <a:t>, string&gt;("yes", "no"));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1800" b="0" kern="0" dirty="0"/>
              <a:t>  </a:t>
            </a:r>
            <a:r>
              <a:rPr lang="en-US" altLang="zh-CN" sz="1800" b="0" kern="0" dirty="0" smtClean="0"/>
              <a:t>  </a:t>
            </a:r>
            <a:r>
              <a:rPr lang="en-US" altLang="zh-CN" sz="1800" b="0" kern="0" dirty="0" err="1" smtClean="0"/>
              <a:t>m.insert</a:t>
            </a:r>
            <a:r>
              <a:rPr lang="en-US" altLang="zh-CN" sz="1800" b="0" kern="0" dirty="0" smtClean="0"/>
              <a:t>(pair&lt;string</a:t>
            </a:r>
            <a:r>
              <a:rPr lang="en-US" altLang="zh-CN" sz="1800" b="0" kern="0" dirty="0"/>
              <a:t>, string&gt;("up", "down"));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1800" b="0" kern="0" dirty="0"/>
              <a:t>  </a:t>
            </a:r>
            <a:r>
              <a:rPr lang="en-US" altLang="zh-CN" sz="1800" b="0" kern="0" dirty="0" smtClean="0"/>
              <a:t>  </a:t>
            </a:r>
            <a:r>
              <a:rPr lang="en-US" altLang="zh-CN" sz="1800" b="0" kern="0" dirty="0" err="1" smtClean="0"/>
              <a:t>m.insert</a:t>
            </a:r>
            <a:r>
              <a:rPr lang="en-US" altLang="zh-CN" sz="1800" b="0" kern="0" dirty="0" smtClean="0"/>
              <a:t>(pair&lt;string</a:t>
            </a:r>
            <a:r>
              <a:rPr lang="en-US" altLang="zh-CN" sz="1800" b="0" kern="0" dirty="0"/>
              <a:t>, string&gt;("left", "right"));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1800" b="0" kern="0" dirty="0"/>
              <a:t>  </a:t>
            </a:r>
            <a:r>
              <a:rPr lang="en-US" altLang="zh-CN" sz="1800" b="0" kern="0" dirty="0" smtClean="0"/>
              <a:t>  </a:t>
            </a:r>
            <a:r>
              <a:rPr lang="en-US" altLang="zh-CN" sz="1800" b="0" kern="0" dirty="0" err="1" smtClean="0"/>
              <a:t>m.insert</a:t>
            </a:r>
            <a:r>
              <a:rPr lang="en-US" altLang="zh-CN" sz="1800" b="0" kern="0" dirty="0" smtClean="0"/>
              <a:t>(pair&lt;string</a:t>
            </a:r>
            <a:r>
              <a:rPr lang="en-US" altLang="zh-CN" sz="1800" b="0" kern="0" dirty="0"/>
              <a:t>, string&gt;("good", "bad"));  </a:t>
            </a:r>
          </a:p>
        </p:txBody>
      </p:sp>
      <p:pic>
        <p:nvPicPr>
          <p:cNvPr id="4" name="矩形 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51" y="-26590"/>
            <a:ext cx="6930384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22511" y="70247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/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/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645508" y="20448"/>
            <a:ext cx="5294858" cy="584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1" kern="0" dirty="0" smtClean="0"/>
              <a:t>例</a:t>
            </a:r>
            <a:r>
              <a:rPr lang="en-US" altLang="zh-CN" sz="3201" kern="0" dirty="0" smtClean="0"/>
              <a:t>11.</a:t>
            </a:r>
            <a:r>
              <a:rPr lang="zh-CN" altLang="en-US" sz="3201" kern="0" dirty="0"/>
              <a:t>映射</a:t>
            </a:r>
            <a:r>
              <a:rPr lang="en-US" altLang="zh-CN" sz="3201" kern="0" dirty="0"/>
              <a:t>map</a:t>
            </a:r>
            <a:r>
              <a:rPr lang="zh-CN" altLang="en-US" sz="3201" kern="0" dirty="0"/>
              <a:t>类</a:t>
            </a:r>
            <a:r>
              <a:rPr lang="zh-CN" altLang="en-US" sz="3201" kern="0" dirty="0" smtClean="0"/>
              <a:t>实例</a:t>
            </a:r>
            <a:endParaRPr lang="zh-CN" altLang="en-US" sz="3200" dirty="0">
              <a:latin typeface="Rockwell" pitchFamily="18" charset="0"/>
              <a:ea typeface="微软雅黑" pitchFamily="34" charset="-122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891263" y="954927"/>
            <a:ext cx="4823203" cy="564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1800" b="0" kern="0" dirty="0" smtClean="0"/>
              <a:t>    string </a:t>
            </a:r>
            <a:r>
              <a:rPr lang="en-US" altLang="zh-CN" sz="1800" b="0" kern="0" dirty="0"/>
              <a:t>s;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1800" b="0" kern="0" dirty="0"/>
              <a:t>  </a:t>
            </a:r>
            <a:r>
              <a:rPr lang="en-US" altLang="zh-CN" sz="1800" b="0" kern="0" dirty="0" smtClean="0"/>
              <a:t>  </a:t>
            </a:r>
            <a:r>
              <a:rPr lang="en-US" altLang="zh-CN" sz="1800" b="0" kern="0" dirty="0" err="1" smtClean="0"/>
              <a:t>cout</a:t>
            </a:r>
            <a:r>
              <a:rPr lang="en-US" altLang="zh-CN" sz="1800" b="0" kern="0" dirty="0" smtClean="0"/>
              <a:t> </a:t>
            </a:r>
            <a:r>
              <a:rPr lang="en-US" altLang="zh-CN" sz="1800" b="0" kern="0" dirty="0"/>
              <a:t>&lt;&lt; "Enter word: ";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1800" b="0" kern="0" dirty="0"/>
              <a:t>  </a:t>
            </a:r>
            <a:r>
              <a:rPr lang="en-US" altLang="zh-CN" sz="1800" b="0" kern="0" dirty="0" smtClean="0"/>
              <a:t>  </a:t>
            </a:r>
            <a:r>
              <a:rPr lang="en-US" altLang="zh-CN" sz="1800" b="0" kern="0" dirty="0" err="1" smtClean="0"/>
              <a:t>cin</a:t>
            </a:r>
            <a:r>
              <a:rPr lang="en-US" altLang="zh-CN" sz="1800" b="0" kern="0" dirty="0" smtClean="0"/>
              <a:t> </a:t>
            </a:r>
            <a:r>
              <a:rPr lang="en-US" altLang="zh-CN" sz="1800" b="0" kern="0" dirty="0"/>
              <a:t>&gt;&gt; s;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endParaRPr lang="en-US" altLang="zh-CN" sz="1800" b="0" kern="0" dirty="0"/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1800" b="0" kern="0" dirty="0"/>
              <a:t>  </a:t>
            </a:r>
            <a:r>
              <a:rPr lang="en-US" altLang="zh-CN" sz="1800" b="0" kern="0" dirty="0" smtClean="0"/>
              <a:t>  map&lt;string</a:t>
            </a:r>
            <a:r>
              <a:rPr lang="en-US" altLang="zh-CN" sz="1800" b="0" kern="0" dirty="0"/>
              <a:t>, string&gt;::iterator p;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1800" b="0" kern="0" dirty="0"/>
              <a:t>  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1800" b="0" kern="0" dirty="0"/>
              <a:t>  </a:t>
            </a:r>
            <a:r>
              <a:rPr lang="en-US" altLang="zh-CN" sz="1800" b="0" kern="0" dirty="0" smtClean="0"/>
              <a:t>  p </a:t>
            </a:r>
            <a:r>
              <a:rPr lang="en-US" altLang="zh-CN" sz="1800" b="0" kern="0" dirty="0"/>
              <a:t>= </a:t>
            </a:r>
            <a:r>
              <a:rPr lang="en-US" altLang="zh-CN" sz="1800" b="0" kern="0" dirty="0" err="1"/>
              <a:t>m.find</a:t>
            </a:r>
            <a:r>
              <a:rPr lang="en-US" altLang="zh-CN" sz="1800" b="0" kern="0" dirty="0"/>
              <a:t>(s);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1800" b="0" kern="0" dirty="0"/>
              <a:t>  </a:t>
            </a:r>
            <a:r>
              <a:rPr lang="en-US" altLang="zh-CN" sz="1800" b="0" kern="0" dirty="0" smtClean="0"/>
              <a:t>  if(p </a:t>
            </a:r>
            <a:r>
              <a:rPr lang="en-US" altLang="zh-CN" sz="1800" b="0" kern="0" dirty="0"/>
              <a:t>!= </a:t>
            </a:r>
            <a:r>
              <a:rPr lang="en-US" altLang="zh-CN" sz="1800" b="0" kern="0" dirty="0" err="1"/>
              <a:t>m.end</a:t>
            </a:r>
            <a:r>
              <a:rPr lang="en-US" altLang="zh-CN" sz="1800" b="0" kern="0" dirty="0"/>
              <a:t>()) 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1800" b="0" kern="0" dirty="0"/>
              <a:t>    </a:t>
            </a:r>
            <a:r>
              <a:rPr lang="en-US" altLang="zh-CN" sz="1800" b="0" kern="0" dirty="0" smtClean="0"/>
              <a:t>       </a:t>
            </a:r>
            <a:r>
              <a:rPr lang="en-US" altLang="zh-CN" sz="1800" b="0" kern="0" dirty="0" err="1" smtClean="0"/>
              <a:t>cout</a:t>
            </a:r>
            <a:r>
              <a:rPr lang="en-US" altLang="zh-CN" sz="1800" b="0" kern="0" dirty="0" smtClean="0"/>
              <a:t> </a:t>
            </a:r>
            <a:r>
              <a:rPr lang="en-US" altLang="zh-CN" sz="1800" b="0" kern="0" dirty="0"/>
              <a:t>&lt;&lt; "Opposite: " &lt;&lt; p-&gt;second;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1800" b="0" kern="0" dirty="0"/>
              <a:t>  </a:t>
            </a:r>
            <a:r>
              <a:rPr lang="en-US" altLang="zh-CN" sz="1800" b="0" kern="0" dirty="0" smtClean="0"/>
              <a:t>  else</a:t>
            </a:r>
            <a:endParaRPr lang="en-US" altLang="zh-CN" sz="1800" b="0" kern="0" dirty="0"/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1800" b="0" kern="0" dirty="0"/>
              <a:t>    </a:t>
            </a:r>
            <a:r>
              <a:rPr lang="en-US" altLang="zh-CN" sz="1800" b="0" kern="0" dirty="0" smtClean="0"/>
              <a:t>       </a:t>
            </a:r>
            <a:r>
              <a:rPr lang="en-US" altLang="zh-CN" sz="1800" b="0" kern="0" dirty="0" err="1" smtClean="0"/>
              <a:t>cout</a:t>
            </a:r>
            <a:r>
              <a:rPr lang="en-US" altLang="zh-CN" sz="1800" b="0" kern="0" dirty="0" smtClean="0"/>
              <a:t> </a:t>
            </a:r>
            <a:r>
              <a:rPr lang="en-US" altLang="zh-CN" sz="1800" b="0" kern="0" dirty="0"/>
              <a:t>&lt;&lt; "Word not in map.\n";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endParaRPr lang="en-US" altLang="zh-CN" sz="1800" b="0" kern="0" dirty="0"/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1800" b="0" kern="0" dirty="0"/>
              <a:t> </a:t>
            </a:r>
            <a:r>
              <a:rPr lang="en-US" altLang="zh-CN" sz="1800" b="0" kern="0" dirty="0" smtClean="0"/>
              <a:t>   return </a:t>
            </a:r>
            <a:r>
              <a:rPr lang="en-US" altLang="zh-CN" sz="1800" b="0" kern="0" dirty="0"/>
              <a:t>0;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1800" b="0" kern="0" dirty="0"/>
              <a:t>}</a:t>
            </a:r>
          </a:p>
          <a:p>
            <a:pPr>
              <a:lnSpc>
                <a:spcPct val="90000"/>
              </a:lnSpc>
              <a:defRPr/>
            </a:pPr>
            <a:endParaRPr lang="en-US" altLang="zh-CN" sz="2801" kern="0" dirty="0"/>
          </a:p>
        </p:txBody>
      </p:sp>
    </p:spTree>
    <p:extLst>
      <p:ext uri="{BB962C8B-B14F-4D97-AF65-F5344CB8AC3E}">
        <p14:creationId xmlns:p14="http://schemas.microsoft.com/office/powerpoint/2010/main" val="145787455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1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38536" y="914612"/>
            <a:ext cx="4896543" cy="564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1200" b="0" dirty="0"/>
              <a:t>#include &lt;</a:t>
            </a:r>
            <a:r>
              <a:rPr lang="en-US" altLang="zh-CN" sz="1200" b="0" dirty="0" err="1"/>
              <a:t>iostream</a:t>
            </a:r>
            <a:r>
              <a:rPr lang="en-US" altLang="zh-CN" sz="1200" b="0" dirty="0"/>
              <a:t>&gt;</a:t>
            </a:r>
          </a:p>
          <a:p>
            <a:pPr marL="0" indent="0">
              <a:buNone/>
            </a:pPr>
            <a:r>
              <a:rPr lang="en-US" altLang="zh-CN" sz="1200" b="0" dirty="0"/>
              <a:t>#include &lt;map&gt; //</a:t>
            </a:r>
            <a:r>
              <a:rPr lang="zh-CN" altLang="en-US" sz="1200" b="0" dirty="0"/>
              <a:t>使用</a:t>
            </a:r>
            <a:r>
              <a:rPr lang="en-US" altLang="zh-CN" sz="1200" b="0" dirty="0"/>
              <a:t>map</a:t>
            </a:r>
            <a:r>
              <a:rPr lang="zh-CN" altLang="en-US" sz="1200" b="0" dirty="0"/>
              <a:t>需要包含此头文件</a:t>
            </a:r>
          </a:p>
          <a:p>
            <a:pPr marL="0" indent="0">
              <a:buNone/>
            </a:pPr>
            <a:r>
              <a:rPr lang="en-US" altLang="zh-CN" sz="1200" dirty="0"/>
              <a:t>u</a:t>
            </a:r>
            <a:r>
              <a:rPr lang="en-US" altLang="zh-CN" sz="1200" dirty="0">
                <a:hlinkClick r:id="rId2"/>
              </a:rPr>
              <a:t>sin</a:t>
            </a:r>
            <a:r>
              <a:rPr lang="en-US" altLang="zh-CN" sz="1200" dirty="0"/>
              <a:t>g</a:t>
            </a:r>
            <a:r>
              <a:rPr lang="en-US" altLang="zh-CN" sz="1200" b="0" dirty="0"/>
              <a:t> </a:t>
            </a:r>
            <a:r>
              <a:rPr lang="en-US" altLang="zh-CN" sz="1200" dirty="0"/>
              <a:t>namespace</a:t>
            </a:r>
            <a:r>
              <a:rPr lang="en-US" altLang="zh-CN" sz="1200" b="0" dirty="0"/>
              <a:t> </a:t>
            </a:r>
            <a:r>
              <a:rPr lang="en-US" altLang="zh-CN" sz="1200" b="0" dirty="0" err="1"/>
              <a:t>std</a:t>
            </a:r>
            <a:r>
              <a:rPr lang="en-US" altLang="zh-CN" sz="1200" b="0" dirty="0"/>
              <a:t>;</a:t>
            </a:r>
          </a:p>
          <a:p>
            <a:pPr marL="0" indent="0">
              <a:buNone/>
            </a:pPr>
            <a:r>
              <a:rPr lang="en-US" altLang="zh-CN" sz="1200" dirty="0"/>
              <a:t>template</a:t>
            </a:r>
            <a:r>
              <a:rPr lang="en-US" altLang="zh-CN" sz="1200" b="0" dirty="0"/>
              <a:t> &lt;</a:t>
            </a:r>
            <a:r>
              <a:rPr lang="en-US" altLang="zh-CN" sz="1200" dirty="0"/>
              <a:t>class</a:t>
            </a:r>
            <a:r>
              <a:rPr lang="en-US" altLang="zh-CN" sz="1200" b="0" dirty="0"/>
              <a:t> T1,</a:t>
            </a:r>
            <a:r>
              <a:rPr lang="en-US" altLang="zh-CN" sz="1200" dirty="0"/>
              <a:t>class</a:t>
            </a:r>
            <a:r>
              <a:rPr lang="en-US" altLang="zh-CN" sz="1200" b="0" dirty="0"/>
              <a:t> T2&gt;</a:t>
            </a:r>
          </a:p>
          <a:p>
            <a:pPr marL="0" indent="0">
              <a:buNone/>
            </a:pPr>
            <a:r>
              <a:rPr lang="en-US" altLang="zh-CN" sz="1200" b="0" dirty="0" err="1"/>
              <a:t>ostream</a:t>
            </a:r>
            <a:r>
              <a:rPr lang="en-US" altLang="zh-CN" sz="1200" b="0" dirty="0"/>
              <a:t> &amp; </a:t>
            </a:r>
            <a:r>
              <a:rPr lang="en-US" altLang="zh-CN" sz="1200" dirty="0"/>
              <a:t>operator</a:t>
            </a:r>
            <a:r>
              <a:rPr lang="en-US" altLang="zh-CN" sz="1200" b="0" dirty="0"/>
              <a:t> &lt;&lt;(</a:t>
            </a:r>
            <a:r>
              <a:rPr lang="en-US" altLang="zh-CN" sz="1200" b="0" dirty="0" err="1"/>
              <a:t>ostream</a:t>
            </a:r>
            <a:r>
              <a:rPr lang="en-US" altLang="zh-CN" sz="1200" b="0" dirty="0"/>
              <a:t> &amp; </a:t>
            </a:r>
            <a:r>
              <a:rPr lang="en-US" altLang="zh-CN" sz="1200" b="0" dirty="0" err="1"/>
              <a:t>o,</a:t>
            </a:r>
            <a:r>
              <a:rPr lang="en-US" altLang="zh-CN" sz="1200" dirty="0" err="1"/>
              <a:t>const</a:t>
            </a:r>
            <a:r>
              <a:rPr lang="en-US" altLang="zh-CN" sz="1200" b="0" dirty="0"/>
              <a:t> pair&lt;T1,T2&gt; &amp; p)</a:t>
            </a:r>
          </a:p>
          <a:p>
            <a:pPr marL="0" indent="0">
              <a:buNone/>
            </a:pPr>
            <a:r>
              <a:rPr lang="en-US" altLang="zh-CN" sz="1200" b="0" dirty="0"/>
              <a:t>{ //</a:t>
            </a:r>
            <a:r>
              <a:rPr lang="zh-CN" altLang="en-US" sz="1200" b="0" dirty="0"/>
              <a:t>将</a:t>
            </a:r>
            <a:r>
              <a:rPr lang="en-US" altLang="zh-CN" sz="1200" b="0" dirty="0"/>
              <a:t>pair</a:t>
            </a:r>
            <a:r>
              <a:rPr lang="zh-CN" altLang="en-US" sz="1200" b="0" dirty="0"/>
              <a:t>对象输出为 </a:t>
            </a:r>
            <a:r>
              <a:rPr lang="en-US" altLang="zh-CN" sz="1200" b="0" dirty="0"/>
              <a:t>(</a:t>
            </a:r>
            <a:r>
              <a:rPr lang="en-US" altLang="zh-CN" sz="1200" b="0" dirty="0" err="1"/>
              <a:t>first,second</a:t>
            </a:r>
            <a:r>
              <a:rPr lang="en-US" altLang="zh-CN" sz="1200" b="0" dirty="0"/>
              <a:t>)</a:t>
            </a:r>
            <a:r>
              <a:rPr lang="zh-CN" altLang="en-US" sz="1200" b="0" dirty="0"/>
              <a:t>形式</a:t>
            </a:r>
          </a:p>
          <a:p>
            <a:pPr marL="0" indent="0">
              <a:buNone/>
            </a:pPr>
            <a:r>
              <a:rPr lang="en-US" altLang="zh-CN" sz="1200" b="0" dirty="0"/>
              <a:t>o &lt;&lt; "(" &lt;&lt; </a:t>
            </a:r>
            <a:r>
              <a:rPr lang="en-US" altLang="zh-CN" sz="1200" b="0" dirty="0" err="1"/>
              <a:t>p.first</a:t>
            </a:r>
            <a:r>
              <a:rPr lang="en-US" altLang="zh-CN" sz="1200" b="0" dirty="0"/>
              <a:t> &lt;&lt; "," &lt;&lt; </a:t>
            </a:r>
            <a:r>
              <a:rPr lang="en-US" altLang="zh-CN" sz="1200" b="0" dirty="0" err="1"/>
              <a:t>p.second</a:t>
            </a:r>
            <a:r>
              <a:rPr lang="en-US" altLang="zh-CN" sz="1200" b="0" dirty="0"/>
              <a:t> &lt;&lt; ")";</a:t>
            </a:r>
          </a:p>
          <a:p>
            <a:pPr marL="0" indent="0">
              <a:buNone/>
            </a:pPr>
            <a:r>
              <a:rPr lang="en-US" altLang="zh-CN" sz="1200" dirty="0"/>
              <a:t>return</a:t>
            </a:r>
            <a:r>
              <a:rPr lang="en-US" altLang="zh-CN" sz="1200" b="0" dirty="0"/>
              <a:t> o;</a:t>
            </a:r>
          </a:p>
          <a:p>
            <a:pPr marL="0" indent="0">
              <a:buNone/>
            </a:pPr>
            <a:r>
              <a:rPr lang="en-US" altLang="zh-CN" sz="1200" b="0" dirty="0"/>
              <a:t>}</a:t>
            </a:r>
          </a:p>
          <a:p>
            <a:pPr marL="0" indent="0">
              <a:buNone/>
            </a:pPr>
            <a:r>
              <a:rPr lang="en-US" altLang="zh-CN" sz="1200" dirty="0"/>
              <a:t>template</a:t>
            </a:r>
            <a:r>
              <a:rPr lang="en-US" altLang="zh-CN" sz="1200" b="0" dirty="0"/>
              <a:t>&lt;</a:t>
            </a:r>
            <a:r>
              <a:rPr lang="en-US" altLang="zh-CN" sz="1200" dirty="0"/>
              <a:t>class</a:t>
            </a:r>
            <a:r>
              <a:rPr lang="en-US" altLang="zh-CN" sz="1200" b="0" dirty="0"/>
              <a:t> T&gt;</a:t>
            </a:r>
          </a:p>
          <a:p>
            <a:pPr marL="0" indent="0">
              <a:buNone/>
            </a:pPr>
            <a:r>
              <a:rPr lang="en-US" altLang="zh-CN" sz="1200" b="0" dirty="0"/>
              <a:t>void Print(T </a:t>
            </a:r>
            <a:r>
              <a:rPr lang="en-US" altLang="zh-CN" sz="1200" b="0" dirty="0" err="1"/>
              <a:t>first,T</a:t>
            </a:r>
            <a:r>
              <a:rPr lang="en-US" altLang="zh-CN" sz="1200" b="0" dirty="0"/>
              <a:t> last)</a:t>
            </a:r>
          </a:p>
          <a:p>
            <a:pPr marL="0" indent="0">
              <a:buNone/>
            </a:pPr>
            <a:r>
              <a:rPr lang="en-US" altLang="zh-CN" sz="1200" b="0" dirty="0"/>
              <a:t>{//</a:t>
            </a:r>
            <a:r>
              <a:rPr lang="zh-CN" altLang="en-US" sz="1200" b="0" dirty="0"/>
              <a:t>打印区间</a:t>
            </a:r>
            <a:r>
              <a:rPr lang="en-US" altLang="zh-CN" sz="1200" b="0" dirty="0"/>
              <a:t>[</a:t>
            </a:r>
            <a:r>
              <a:rPr lang="en-US" altLang="zh-CN" sz="1200" b="0" dirty="0" err="1"/>
              <a:t>first,last</a:t>
            </a:r>
            <a:r>
              <a:rPr lang="en-US" altLang="zh-CN" sz="1200" b="0" dirty="0"/>
              <a:t>)</a:t>
            </a:r>
          </a:p>
          <a:p>
            <a:pPr marL="0" indent="0">
              <a:buNone/>
            </a:pPr>
            <a:r>
              <a:rPr lang="en-US" altLang="zh-CN" sz="1200" dirty="0"/>
              <a:t>for</a:t>
            </a:r>
            <a:r>
              <a:rPr lang="en-US" altLang="zh-CN" sz="1200" b="0" dirty="0"/>
              <a:t>( ; first != last; ++ first)</a:t>
            </a:r>
          </a:p>
          <a:p>
            <a:pPr marL="0" indent="0">
              <a:buNone/>
            </a:pPr>
            <a:r>
              <a:rPr lang="en-US" altLang="zh-CN" sz="1200" b="0" dirty="0" err="1"/>
              <a:t>cout</a:t>
            </a:r>
            <a:r>
              <a:rPr lang="en-US" altLang="zh-CN" sz="1200" b="0" dirty="0"/>
              <a:t> &lt;&lt; * first &lt;&lt; " ";</a:t>
            </a:r>
          </a:p>
          <a:p>
            <a:pPr marL="0" indent="0">
              <a:buNone/>
            </a:pPr>
            <a:r>
              <a:rPr lang="en-US" altLang="zh-CN" sz="1200" b="0" dirty="0" err="1"/>
              <a:t>cout</a:t>
            </a:r>
            <a:r>
              <a:rPr lang="en-US" altLang="zh-CN" sz="1200" b="0" dirty="0"/>
              <a:t> &lt;&lt; </a:t>
            </a:r>
            <a:r>
              <a:rPr lang="en-US" altLang="zh-CN" sz="1200" b="0" dirty="0" err="1"/>
              <a:t>endl</a:t>
            </a:r>
            <a:r>
              <a:rPr lang="en-US" altLang="zh-CN" sz="1200" b="0" dirty="0"/>
              <a:t>;</a:t>
            </a:r>
          </a:p>
          <a:p>
            <a:pPr marL="0" indent="0">
              <a:buNone/>
            </a:pPr>
            <a:r>
              <a:rPr lang="en-US" altLang="zh-CN" sz="1200" b="0" dirty="0"/>
              <a:t>}</a:t>
            </a:r>
          </a:p>
          <a:p>
            <a:pPr marL="0" indent="0">
              <a:buNone/>
            </a:pPr>
            <a:r>
              <a:rPr lang="en-US" altLang="zh-CN" sz="1200" dirty="0" err="1"/>
              <a:t>typedef</a:t>
            </a:r>
            <a:r>
              <a:rPr lang="en-US" altLang="zh-CN" sz="1200" b="0" dirty="0"/>
              <a:t> map&lt;</a:t>
            </a:r>
            <a:r>
              <a:rPr lang="en-US" altLang="zh-CN" sz="1200" b="0" dirty="0" err="1"/>
              <a:t>int,double,greater</a:t>
            </a:r>
            <a:r>
              <a:rPr lang="en-US" altLang="zh-CN" sz="1200" b="0" dirty="0"/>
              <a:t>&lt;</a:t>
            </a:r>
            <a:r>
              <a:rPr lang="en-US" altLang="zh-CN" sz="1200" b="0" dirty="0" err="1"/>
              <a:t>int</a:t>
            </a:r>
            <a:r>
              <a:rPr lang="en-US" altLang="zh-CN" sz="1200" b="0" dirty="0"/>
              <a:t>&gt; &gt; MYMAP; </a:t>
            </a:r>
            <a:endParaRPr lang="en-US" altLang="zh-CN" sz="1200" b="0" dirty="0" smtClean="0"/>
          </a:p>
          <a:p>
            <a:pPr marL="0" indent="0">
              <a:buNone/>
            </a:pPr>
            <a:r>
              <a:rPr lang="en-US" altLang="zh-CN" sz="1200" b="0" dirty="0" smtClean="0"/>
              <a:t>//</a:t>
            </a:r>
            <a:r>
              <a:rPr lang="zh-CN" altLang="en-US" sz="1200" b="0" dirty="0"/>
              <a:t>此容器关键字是整型，元素按关键字从大到小</a:t>
            </a:r>
            <a:r>
              <a:rPr lang="zh-CN" altLang="en-US" sz="1200" b="0" dirty="0" smtClean="0"/>
              <a:t>排序</a:t>
            </a:r>
            <a:endParaRPr lang="zh-CN" altLang="en-US" sz="1200" b="0" dirty="0"/>
          </a:p>
        </p:txBody>
      </p:sp>
      <p:pic>
        <p:nvPicPr>
          <p:cNvPr id="4" name="矩形 1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51" y="-26590"/>
            <a:ext cx="6930384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22511" y="70247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/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/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645508" y="20448"/>
            <a:ext cx="5294858" cy="584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1" kern="0" dirty="0" smtClean="0"/>
              <a:t>例</a:t>
            </a:r>
            <a:r>
              <a:rPr lang="en-US" altLang="zh-CN" sz="3201" kern="0" dirty="0" smtClean="0"/>
              <a:t>12.</a:t>
            </a:r>
            <a:r>
              <a:rPr lang="zh-CN" altLang="en-US" sz="3201" kern="0" dirty="0"/>
              <a:t>映射</a:t>
            </a:r>
            <a:r>
              <a:rPr lang="en-US" altLang="zh-CN" sz="3201" kern="0" dirty="0"/>
              <a:t>map</a:t>
            </a:r>
            <a:r>
              <a:rPr lang="zh-CN" altLang="en-US" sz="3201" kern="0" dirty="0"/>
              <a:t>类</a:t>
            </a:r>
            <a:r>
              <a:rPr lang="zh-CN" altLang="en-US" sz="3201" kern="0" dirty="0" smtClean="0"/>
              <a:t>实例</a:t>
            </a:r>
            <a:endParaRPr lang="zh-CN" altLang="en-US" sz="3200" dirty="0">
              <a:latin typeface="Rockwell" pitchFamily="18" charset="0"/>
              <a:ea typeface="微软雅黑" pitchFamily="34" charset="-122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5972219" y="914612"/>
            <a:ext cx="6696744" cy="564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1200" b="0" dirty="0" err="1" smtClean="0"/>
              <a:t>int</a:t>
            </a:r>
            <a:r>
              <a:rPr lang="en-US" altLang="zh-CN" sz="1200" b="0" dirty="0" smtClean="0"/>
              <a:t> </a:t>
            </a:r>
            <a:r>
              <a:rPr lang="en-US" altLang="zh-CN" sz="1200" b="0" dirty="0"/>
              <a:t>main()</a:t>
            </a:r>
          </a:p>
          <a:p>
            <a:pPr marL="0" indent="0">
              <a:buNone/>
            </a:pPr>
            <a:r>
              <a:rPr lang="en-US" altLang="zh-CN" sz="1200" b="0" dirty="0"/>
              <a:t>{</a:t>
            </a:r>
          </a:p>
          <a:p>
            <a:pPr marL="0" indent="0">
              <a:buNone/>
            </a:pPr>
            <a:r>
              <a:rPr lang="en-US" altLang="zh-CN" sz="1200" b="0" dirty="0"/>
              <a:t>MYMAP </a:t>
            </a:r>
            <a:r>
              <a:rPr lang="en-US" altLang="zh-CN" sz="1200" b="0" dirty="0" err="1"/>
              <a:t>mp</a:t>
            </a:r>
            <a:r>
              <a:rPr lang="en-US" altLang="zh-CN" sz="1200" b="0" dirty="0"/>
              <a:t>;</a:t>
            </a:r>
          </a:p>
          <a:p>
            <a:pPr marL="0" indent="0">
              <a:buNone/>
            </a:pPr>
            <a:r>
              <a:rPr lang="en-US" altLang="zh-CN" sz="1200" b="0" dirty="0" err="1"/>
              <a:t>mp.insert</a:t>
            </a:r>
            <a:r>
              <a:rPr lang="en-US" altLang="zh-CN" sz="1200" b="0" dirty="0"/>
              <a:t>(MYMAP::</a:t>
            </a:r>
            <a:r>
              <a:rPr lang="en-US" altLang="zh-CN" sz="1200" b="0" dirty="0" err="1"/>
              <a:t>value_type</a:t>
            </a:r>
            <a:r>
              <a:rPr lang="en-US" altLang="zh-CN" sz="1200" b="0" dirty="0"/>
              <a:t>(15,2.7));</a:t>
            </a:r>
          </a:p>
          <a:p>
            <a:pPr marL="0" indent="0">
              <a:buNone/>
            </a:pPr>
            <a:r>
              <a:rPr lang="en-US" altLang="zh-CN" sz="1200" b="0" dirty="0"/>
              <a:t>pair&lt;MYMAP::</a:t>
            </a:r>
            <a:r>
              <a:rPr lang="en-US" altLang="zh-CN" sz="1200" b="0" dirty="0" err="1"/>
              <a:t>iterator,bool</a:t>
            </a:r>
            <a:r>
              <a:rPr lang="en-US" altLang="zh-CN" sz="1200" b="0" dirty="0"/>
              <a:t>&gt; p = </a:t>
            </a:r>
            <a:r>
              <a:rPr lang="en-US" altLang="zh-CN" sz="1200" b="0" dirty="0" err="1"/>
              <a:t>mp.insert</a:t>
            </a:r>
            <a:r>
              <a:rPr lang="en-US" altLang="zh-CN" sz="1200" b="0" dirty="0"/>
              <a:t>(</a:t>
            </a:r>
            <a:r>
              <a:rPr lang="en-US" altLang="zh-CN" sz="1200" b="0" dirty="0" err="1"/>
              <a:t>make_pair</a:t>
            </a:r>
            <a:r>
              <a:rPr lang="en-US" altLang="zh-CN" sz="1200" b="0" dirty="0"/>
              <a:t>(15,99.3));</a:t>
            </a:r>
          </a:p>
          <a:p>
            <a:pPr marL="0" indent="0">
              <a:buNone/>
            </a:pPr>
            <a:r>
              <a:rPr lang="en-US" altLang="zh-CN" sz="1200" dirty="0"/>
              <a:t>if</a:t>
            </a:r>
            <a:r>
              <a:rPr lang="en-US" altLang="zh-CN" sz="1200" b="0" dirty="0"/>
              <a:t>(!</a:t>
            </a:r>
            <a:r>
              <a:rPr lang="en-US" altLang="zh-CN" sz="1200" b="0" dirty="0" err="1"/>
              <a:t>p.second</a:t>
            </a:r>
            <a:r>
              <a:rPr lang="en-US" altLang="zh-CN" sz="1200" b="0" dirty="0"/>
              <a:t>)</a:t>
            </a:r>
          </a:p>
          <a:p>
            <a:pPr marL="0" indent="0">
              <a:buNone/>
            </a:pPr>
            <a:r>
              <a:rPr lang="en-US" altLang="zh-CN" sz="1200" b="0" dirty="0" err="1"/>
              <a:t>cout</a:t>
            </a:r>
            <a:r>
              <a:rPr lang="en-US" altLang="zh-CN" sz="1200" b="0" dirty="0"/>
              <a:t> &lt;&lt; * (</a:t>
            </a:r>
            <a:r>
              <a:rPr lang="en-US" altLang="zh-CN" sz="1200" b="0" dirty="0" err="1"/>
              <a:t>p.first</a:t>
            </a:r>
            <a:r>
              <a:rPr lang="en-US" altLang="zh-CN" sz="1200" b="0" dirty="0"/>
              <a:t>) &lt;&lt; " already exists" &lt;&lt; </a:t>
            </a:r>
            <a:r>
              <a:rPr lang="en-US" altLang="zh-CN" sz="1200" b="0" dirty="0" err="1"/>
              <a:t>endl</a:t>
            </a:r>
            <a:r>
              <a:rPr lang="en-US" altLang="zh-CN" sz="1200" b="0" dirty="0"/>
              <a:t>; //</a:t>
            </a:r>
            <a:r>
              <a:rPr lang="zh-CN" altLang="en-US" sz="1200" b="0" dirty="0"/>
              <a:t>会输出</a:t>
            </a:r>
          </a:p>
          <a:p>
            <a:pPr marL="0" indent="0">
              <a:buNone/>
            </a:pPr>
            <a:r>
              <a:rPr lang="en-US" altLang="zh-CN" sz="1200" b="0" dirty="0" err="1"/>
              <a:t>cout</a:t>
            </a:r>
            <a:r>
              <a:rPr lang="en-US" altLang="zh-CN" sz="1200" b="0" dirty="0"/>
              <a:t> &lt;&lt; "1) " &lt;&lt; </a:t>
            </a:r>
            <a:r>
              <a:rPr lang="en-US" altLang="zh-CN" sz="1200" b="0" dirty="0" err="1"/>
              <a:t>mp.count</a:t>
            </a:r>
            <a:r>
              <a:rPr lang="en-US" altLang="zh-CN" sz="1200" b="0" dirty="0"/>
              <a:t>(15) &lt;&lt; </a:t>
            </a:r>
            <a:r>
              <a:rPr lang="en-US" altLang="zh-CN" sz="1200" b="0" dirty="0" err="1"/>
              <a:t>endl</a:t>
            </a:r>
            <a:r>
              <a:rPr lang="en-US" altLang="zh-CN" sz="1200" b="0" dirty="0"/>
              <a:t>; //</a:t>
            </a:r>
            <a:r>
              <a:rPr lang="zh-CN" altLang="en-US" sz="1200" b="0" dirty="0"/>
              <a:t>输出 </a:t>
            </a:r>
            <a:r>
              <a:rPr lang="en-US" altLang="zh-CN" sz="1200" b="0" dirty="0"/>
              <a:t>1) 1</a:t>
            </a:r>
            <a:endParaRPr lang="zh-CN" altLang="en-US" sz="1200" b="0" dirty="0"/>
          </a:p>
          <a:p>
            <a:pPr marL="0" indent="0">
              <a:buNone/>
            </a:pPr>
            <a:r>
              <a:rPr lang="en-US" altLang="zh-CN" sz="1200" b="0" dirty="0" err="1"/>
              <a:t>mp.insert</a:t>
            </a:r>
            <a:r>
              <a:rPr lang="en-US" altLang="zh-CN" sz="1200" b="0" dirty="0"/>
              <a:t>(</a:t>
            </a:r>
            <a:r>
              <a:rPr lang="en-US" altLang="zh-CN" sz="1200" b="0" dirty="0" err="1"/>
              <a:t>make_pair</a:t>
            </a:r>
            <a:r>
              <a:rPr lang="en-US" altLang="zh-CN" sz="1200" b="0" dirty="0"/>
              <a:t>(20,9.3));</a:t>
            </a:r>
          </a:p>
          <a:p>
            <a:pPr marL="0" indent="0">
              <a:buNone/>
            </a:pPr>
            <a:r>
              <a:rPr lang="en-US" altLang="zh-CN" sz="1200" b="0" dirty="0" err="1"/>
              <a:t>cout</a:t>
            </a:r>
            <a:r>
              <a:rPr lang="en-US" altLang="zh-CN" sz="1200" b="0" dirty="0"/>
              <a:t> &lt;&lt; "2) " &lt;&lt; </a:t>
            </a:r>
            <a:r>
              <a:rPr lang="en-US" altLang="zh-CN" sz="1200" b="0" dirty="0" err="1"/>
              <a:t>mp</a:t>
            </a:r>
            <a:r>
              <a:rPr lang="en-US" altLang="zh-CN" sz="1200" b="0" dirty="0"/>
              <a:t>[40] &lt;&lt; </a:t>
            </a:r>
            <a:r>
              <a:rPr lang="en-US" altLang="zh-CN" sz="1200" b="0" dirty="0" err="1"/>
              <a:t>endl</a:t>
            </a:r>
            <a:r>
              <a:rPr lang="en-US" altLang="zh-CN" sz="1200" b="0" dirty="0"/>
              <a:t>;//</a:t>
            </a:r>
            <a:r>
              <a:rPr lang="zh-CN" altLang="en-US" sz="1200" b="0" dirty="0"/>
              <a:t>如果没有关键字为</a:t>
            </a:r>
            <a:r>
              <a:rPr lang="en-US" altLang="zh-CN" sz="1200" b="0" dirty="0"/>
              <a:t>40</a:t>
            </a:r>
            <a:r>
              <a:rPr lang="zh-CN" altLang="en-US" sz="1200" b="0" dirty="0"/>
              <a:t>的元素，则插入一个</a:t>
            </a:r>
          </a:p>
          <a:p>
            <a:pPr marL="0" indent="0">
              <a:buNone/>
            </a:pPr>
            <a:r>
              <a:rPr lang="en-US" altLang="zh-CN" sz="1200" b="0" dirty="0" err="1"/>
              <a:t>cout</a:t>
            </a:r>
            <a:r>
              <a:rPr lang="en-US" altLang="zh-CN" sz="1200" b="0" dirty="0"/>
              <a:t> &lt;&lt; "3) ";Print(</a:t>
            </a:r>
            <a:r>
              <a:rPr lang="en-US" altLang="zh-CN" sz="1200" b="0" dirty="0" err="1"/>
              <a:t>mp.begin</a:t>
            </a:r>
            <a:r>
              <a:rPr lang="en-US" altLang="zh-CN" sz="1200" b="0" dirty="0"/>
              <a:t>(),</a:t>
            </a:r>
            <a:r>
              <a:rPr lang="en-US" altLang="zh-CN" sz="1200" b="0" dirty="0" err="1"/>
              <a:t>mp.end</a:t>
            </a:r>
            <a:r>
              <a:rPr lang="en-US" altLang="zh-CN" sz="1200" b="0" dirty="0"/>
              <a:t>());//</a:t>
            </a:r>
            <a:r>
              <a:rPr lang="zh-CN" altLang="en-US" sz="1200" b="0" dirty="0"/>
              <a:t>输出：</a:t>
            </a:r>
            <a:r>
              <a:rPr lang="en-US" altLang="zh-CN" sz="1200" b="0" dirty="0"/>
              <a:t>3) (40,0)(20,9.3)(15,2.7)</a:t>
            </a:r>
            <a:endParaRPr lang="zh-CN" altLang="en-US" sz="1200" b="0" dirty="0"/>
          </a:p>
          <a:p>
            <a:pPr marL="0" indent="0">
              <a:buNone/>
            </a:pPr>
            <a:r>
              <a:rPr lang="en-US" altLang="zh-CN" sz="1200" b="0" dirty="0" err="1"/>
              <a:t>mp</a:t>
            </a:r>
            <a:r>
              <a:rPr lang="en-US" altLang="zh-CN" sz="1200" b="0" dirty="0"/>
              <a:t>[15] = 6.28; //</a:t>
            </a:r>
            <a:r>
              <a:rPr lang="zh-CN" altLang="en-US" sz="1200" b="0" dirty="0"/>
              <a:t>把关键字为</a:t>
            </a:r>
            <a:r>
              <a:rPr lang="en-US" altLang="zh-CN" sz="1200" b="0" dirty="0"/>
              <a:t>15</a:t>
            </a:r>
            <a:r>
              <a:rPr lang="zh-CN" altLang="en-US" sz="1200" b="0" dirty="0"/>
              <a:t>的元素值改成</a:t>
            </a:r>
            <a:r>
              <a:rPr lang="en-US" altLang="zh-CN" sz="1200" b="0" dirty="0"/>
              <a:t>6.28</a:t>
            </a:r>
            <a:endParaRPr lang="zh-CN" altLang="en-US" sz="1200" b="0" dirty="0"/>
          </a:p>
          <a:p>
            <a:pPr marL="0" indent="0">
              <a:buNone/>
            </a:pPr>
            <a:r>
              <a:rPr lang="en-US" altLang="zh-CN" sz="1200" b="0" dirty="0" err="1"/>
              <a:t>mp</a:t>
            </a:r>
            <a:r>
              <a:rPr lang="en-US" altLang="zh-CN" sz="1200" b="0" dirty="0"/>
              <a:t>[17] = 3.14; //</a:t>
            </a:r>
            <a:r>
              <a:rPr lang="zh-CN" altLang="en-US" sz="1200" b="0" dirty="0"/>
              <a:t>插入关键字为</a:t>
            </a:r>
            <a:r>
              <a:rPr lang="en-US" altLang="zh-CN" sz="1200" b="0" dirty="0"/>
              <a:t>17</a:t>
            </a:r>
            <a:r>
              <a:rPr lang="zh-CN" altLang="en-US" sz="1200" b="0" dirty="0"/>
              <a:t>的元素，并将其值设为</a:t>
            </a:r>
            <a:r>
              <a:rPr lang="en-US" altLang="zh-CN" sz="1200" b="0" dirty="0"/>
              <a:t>3.14</a:t>
            </a:r>
            <a:endParaRPr lang="zh-CN" altLang="en-US" sz="1200" b="0" dirty="0"/>
          </a:p>
          <a:p>
            <a:pPr marL="0" indent="0">
              <a:buNone/>
            </a:pPr>
            <a:r>
              <a:rPr lang="en-US" altLang="zh-CN" sz="1200" b="0" dirty="0" err="1"/>
              <a:t>cout</a:t>
            </a:r>
            <a:r>
              <a:rPr lang="en-US" altLang="zh-CN" sz="1200" b="0" dirty="0"/>
              <a:t> &lt;&lt; "4) ";Print(</a:t>
            </a:r>
            <a:r>
              <a:rPr lang="en-US" altLang="zh-CN" sz="1200" b="0" dirty="0" err="1"/>
              <a:t>mp.begin</a:t>
            </a:r>
            <a:r>
              <a:rPr lang="en-US" altLang="zh-CN" sz="1200" b="0" dirty="0"/>
              <a:t>(),</a:t>
            </a:r>
            <a:r>
              <a:rPr lang="en-US" altLang="zh-CN" sz="1200" b="0" dirty="0" err="1"/>
              <a:t>mp.end</a:t>
            </a:r>
            <a:r>
              <a:rPr lang="en-US" altLang="zh-CN" sz="1200" b="0" dirty="0"/>
              <a:t>());</a:t>
            </a:r>
          </a:p>
          <a:p>
            <a:pPr marL="0" indent="0">
              <a:buNone/>
            </a:pPr>
            <a:r>
              <a:rPr lang="en-US" altLang="zh-CN" sz="1200" dirty="0"/>
              <a:t>return</a:t>
            </a:r>
            <a:r>
              <a:rPr lang="en-US" altLang="zh-CN" sz="1200" b="0" dirty="0"/>
              <a:t> 0;</a:t>
            </a:r>
          </a:p>
          <a:p>
            <a:pPr marL="0" indent="0">
              <a:buNone/>
            </a:pPr>
            <a:r>
              <a:rPr lang="en-US" altLang="zh-CN" sz="1200" b="0" dirty="0" smtClean="0"/>
              <a:t>}</a:t>
            </a:r>
          </a:p>
          <a:p>
            <a:pPr marL="0" indent="0">
              <a:buNone/>
            </a:pPr>
            <a:endParaRPr lang="en-US" altLang="zh-CN" sz="1200" b="0" dirty="0"/>
          </a:p>
          <a:p>
            <a:pPr marL="0" indent="0">
              <a:buNone/>
            </a:pPr>
            <a:r>
              <a:rPr lang="zh-CN" altLang="en-US" sz="1800" b="0" dirty="0"/>
              <a:t>程序的输出结果如下：</a:t>
            </a:r>
            <a:r>
              <a:rPr lang="zh-CN" altLang="en-US" sz="1800" dirty="0"/>
              <a:t/>
            </a:r>
            <a:br>
              <a:rPr lang="zh-CN" altLang="en-US" sz="1800" dirty="0"/>
            </a:br>
            <a:r>
              <a:rPr lang="en-US" altLang="zh-CN" sz="1800" b="0" dirty="0"/>
              <a:t>(15,2.7) already exists</a:t>
            </a:r>
            <a:r>
              <a:rPr lang="en-US" altLang="zh-CN" sz="1800" dirty="0"/>
              <a:t/>
            </a:r>
            <a:br>
              <a:rPr lang="en-US" altLang="zh-CN" sz="1800" dirty="0"/>
            </a:br>
            <a:r>
              <a:rPr lang="en-US" altLang="zh-CN" sz="1800" b="0" dirty="0"/>
              <a:t>1) 1</a:t>
            </a:r>
            <a:r>
              <a:rPr lang="en-US" altLang="zh-CN" sz="1800" dirty="0"/>
              <a:t/>
            </a:r>
            <a:br>
              <a:rPr lang="en-US" altLang="zh-CN" sz="1800" dirty="0"/>
            </a:br>
            <a:r>
              <a:rPr lang="en-US" altLang="zh-CN" sz="1800" b="0" dirty="0"/>
              <a:t>2) 0</a:t>
            </a:r>
            <a:r>
              <a:rPr lang="en-US" altLang="zh-CN" sz="1800" dirty="0"/>
              <a:t/>
            </a:r>
            <a:br>
              <a:rPr lang="en-US" altLang="zh-CN" sz="1800" dirty="0"/>
            </a:br>
            <a:r>
              <a:rPr lang="en-US" altLang="zh-CN" sz="1800" b="0" dirty="0"/>
              <a:t>3) (40,0) (20,9.3) (15,2.7)</a:t>
            </a:r>
            <a:r>
              <a:rPr lang="en-US" altLang="zh-CN" sz="1800" dirty="0"/>
              <a:t/>
            </a:r>
            <a:br>
              <a:rPr lang="en-US" altLang="zh-CN" sz="1800" dirty="0"/>
            </a:br>
            <a:r>
              <a:rPr lang="en-US" altLang="zh-CN" sz="1800" b="0" dirty="0"/>
              <a:t>4) (40,0) (20,9.3) (17,3.14) (15,6.28)</a:t>
            </a:r>
          </a:p>
          <a:p>
            <a:pPr>
              <a:lnSpc>
                <a:spcPct val="90000"/>
              </a:lnSpc>
              <a:defRPr/>
            </a:pPr>
            <a:endParaRPr lang="en-US" altLang="zh-CN" sz="1800" kern="0" dirty="0"/>
          </a:p>
        </p:txBody>
      </p:sp>
    </p:spTree>
    <p:extLst>
      <p:ext uri="{BB962C8B-B14F-4D97-AF65-F5344CB8AC3E}">
        <p14:creationId xmlns:p14="http://schemas.microsoft.com/office/powerpoint/2010/main" val="24490694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1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38536" y="914612"/>
            <a:ext cx="11449271" cy="564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zh-CN" sz="2000" b="0" dirty="0" err="1"/>
              <a:t>multimap</a:t>
            </a:r>
            <a:r>
              <a:rPr lang="en-US" altLang="zh-CN" sz="2000" b="0" dirty="0"/>
              <a:t> </a:t>
            </a:r>
            <a:r>
              <a:rPr lang="zh-CN" altLang="en-US" sz="2000" b="0" dirty="0"/>
              <a:t>是关联容器的一种，</a:t>
            </a:r>
            <a:r>
              <a:rPr lang="en-US" altLang="zh-CN" sz="2000" b="0" dirty="0" err="1"/>
              <a:t>multimap</a:t>
            </a:r>
            <a:r>
              <a:rPr lang="en-US" altLang="zh-CN" sz="2000" b="0" dirty="0"/>
              <a:t> </a:t>
            </a:r>
            <a:r>
              <a:rPr lang="zh-CN" altLang="en-US" sz="2000" b="0" dirty="0"/>
              <a:t>的每个元素都分为关键字和值两部分，容器中的元素是按关键字排序的，并且允许有多个元素的关键字相同</a:t>
            </a:r>
            <a:r>
              <a:rPr lang="zh-CN" altLang="en-US" sz="2000" b="0" dirty="0" smtClean="0"/>
              <a:t>。</a:t>
            </a:r>
            <a:endParaRPr lang="en-US" altLang="zh-CN" sz="2000" b="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000" b="0" dirty="0"/>
              <a:t>注意，不能直接修改 </a:t>
            </a:r>
            <a:r>
              <a:rPr lang="en-US" altLang="zh-CN" sz="2000" b="0" dirty="0" err="1"/>
              <a:t>multimap</a:t>
            </a:r>
            <a:r>
              <a:rPr lang="en-US" altLang="zh-CN" sz="2000" b="0" dirty="0"/>
              <a:t> </a:t>
            </a:r>
            <a:r>
              <a:rPr lang="zh-CN" altLang="en-US" sz="2000" b="0" dirty="0"/>
              <a:t>容器中的关键字。因为 </a:t>
            </a:r>
            <a:r>
              <a:rPr lang="en-US" altLang="zh-CN" sz="2000" b="0" dirty="0" err="1"/>
              <a:t>multimap</a:t>
            </a:r>
            <a:r>
              <a:rPr lang="en-US" altLang="zh-CN" sz="2000" b="0" dirty="0"/>
              <a:t> </a:t>
            </a:r>
            <a:r>
              <a:rPr lang="zh-CN" altLang="en-US" sz="2000" b="0" dirty="0"/>
              <a:t>中的元素是按照关键字排序的，当关键字被修改后，容器并不会自动重新调整顺序，于是容器的有序性就会被破坏，再在其上进行查找等操作就会得到错误的结果</a:t>
            </a:r>
            <a:r>
              <a:rPr lang="zh-CN" altLang="en-US" sz="2000" b="0" dirty="0" smtClean="0"/>
              <a:t>。</a:t>
            </a:r>
            <a:endParaRPr lang="en-US" altLang="zh-CN" sz="2000" b="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000" b="0" dirty="0"/>
              <a:t>使用 </a:t>
            </a:r>
            <a:r>
              <a:rPr lang="en-US" altLang="zh-CN" sz="2000" b="0" dirty="0" err="1"/>
              <a:t>multimap</a:t>
            </a:r>
            <a:r>
              <a:rPr lang="en-US" altLang="zh-CN" sz="2000" b="0" dirty="0"/>
              <a:t> </a:t>
            </a:r>
            <a:r>
              <a:rPr lang="zh-CN" altLang="en-US" sz="2000" b="0" dirty="0"/>
              <a:t>必须包含头文件 </a:t>
            </a:r>
            <a:r>
              <a:rPr lang="en-US" altLang="zh-CN" sz="2000" b="0" dirty="0"/>
              <a:t>map</a:t>
            </a:r>
            <a:r>
              <a:rPr lang="zh-CN" altLang="en-US" sz="2000" b="0" dirty="0"/>
              <a:t>。</a:t>
            </a:r>
            <a:r>
              <a:rPr lang="en-US" altLang="zh-CN" sz="2000" b="0" dirty="0" err="1"/>
              <a:t>multimap</a:t>
            </a:r>
            <a:r>
              <a:rPr lang="en-US" altLang="zh-CN" sz="2000" b="0" dirty="0"/>
              <a:t> </a:t>
            </a:r>
            <a:r>
              <a:rPr lang="zh-CN" altLang="en-US" sz="2000" b="0" dirty="0"/>
              <a:t>的定义如下：</a:t>
            </a:r>
            <a:r>
              <a:rPr lang="zh-CN" altLang="en-US" sz="2000" dirty="0"/>
              <a:t/>
            </a:r>
            <a:br>
              <a:rPr lang="zh-CN" altLang="en-US" sz="2000" dirty="0"/>
            </a:br>
            <a:r>
              <a:rPr lang="en-US" altLang="zh-CN" sz="1800" b="0" i="1" dirty="0">
                <a:solidFill>
                  <a:srgbClr val="FF0000"/>
                </a:solidFill>
              </a:rPr>
              <a:t>template &lt; class Key, class T, class </a:t>
            </a:r>
            <a:r>
              <a:rPr lang="en-US" altLang="zh-CN" sz="1800" b="0" i="1" dirty="0" err="1">
                <a:solidFill>
                  <a:srgbClr val="FF0000"/>
                </a:solidFill>
              </a:rPr>
              <a:t>Pred</a:t>
            </a:r>
            <a:r>
              <a:rPr lang="en-US" altLang="zh-CN" sz="1800" b="0" i="1" dirty="0">
                <a:solidFill>
                  <a:srgbClr val="FF0000"/>
                </a:solidFill>
              </a:rPr>
              <a:t> = less&lt;Key&gt;, class A = allocator&lt;T&gt; &gt;</a:t>
            </a:r>
            <a:r>
              <a:rPr lang="en-US" altLang="zh-CN" sz="1800" i="1" dirty="0">
                <a:solidFill>
                  <a:srgbClr val="FF0000"/>
                </a:solidFill>
              </a:rPr>
              <a:t/>
            </a:r>
            <a:br>
              <a:rPr lang="en-US" altLang="zh-CN" sz="1800" i="1" dirty="0">
                <a:solidFill>
                  <a:srgbClr val="FF0000"/>
                </a:solidFill>
              </a:rPr>
            </a:br>
            <a:r>
              <a:rPr lang="en-US" altLang="zh-CN" sz="1800" b="0" i="1" dirty="0">
                <a:solidFill>
                  <a:srgbClr val="FF0000"/>
                </a:solidFill>
              </a:rPr>
              <a:t>class </a:t>
            </a:r>
            <a:r>
              <a:rPr lang="en-US" altLang="zh-CN" sz="1800" b="0" i="1" dirty="0" err="1">
                <a:solidFill>
                  <a:srgbClr val="FF0000"/>
                </a:solidFill>
              </a:rPr>
              <a:t>multimap</a:t>
            </a:r>
            <a:r>
              <a:rPr lang="en-US" altLang="zh-CN" sz="1800" i="1" dirty="0">
                <a:solidFill>
                  <a:srgbClr val="FF0000"/>
                </a:solidFill>
              </a:rPr>
              <a:t/>
            </a:r>
            <a:br>
              <a:rPr lang="en-US" altLang="zh-CN" sz="1800" i="1" dirty="0">
                <a:solidFill>
                  <a:srgbClr val="FF0000"/>
                </a:solidFill>
              </a:rPr>
            </a:br>
            <a:r>
              <a:rPr lang="en-US" altLang="zh-CN" sz="1800" b="0" i="1" dirty="0">
                <a:solidFill>
                  <a:srgbClr val="FF0000"/>
                </a:solidFill>
              </a:rPr>
              <a:t>{</a:t>
            </a:r>
            <a:r>
              <a:rPr lang="en-US" altLang="zh-CN" sz="1800" i="1" dirty="0">
                <a:solidFill>
                  <a:srgbClr val="FF0000"/>
                </a:solidFill>
              </a:rPr>
              <a:t/>
            </a:r>
            <a:br>
              <a:rPr lang="en-US" altLang="zh-CN" sz="1800" i="1" dirty="0">
                <a:solidFill>
                  <a:srgbClr val="FF0000"/>
                </a:solidFill>
              </a:rPr>
            </a:br>
            <a:r>
              <a:rPr lang="en-US" altLang="zh-CN" sz="1800" b="0" i="1" dirty="0">
                <a:solidFill>
                  <a:srgbClr val="FF0000"/>
                </a:solidFill>
              </a:rPr>
              <a:t>    ...</a:t>
            </a:r>
            <a:r>
              <a:rPr lang="en-US" altLang="zh-CN" sz="1800" i="1" dirty="0">
                <a:solidFill>
                  <a:srgbClr val="FF0000"/>
                </a:solidFill>
              </a:rPr>
              <a:t/>
            </a:r>
            <a:br>
              <a:rPr lang="en-US" altLang="zh-CN" sz="1800" i="1" dirty="0">
                <a:solidFill>
                  <a:srgbClr val="FF0000"/>
                </a:solidFill>
              </a:rPr>
            </a:br>
            <a:r>
              <a:rPr lang="en-US" altLang="zh-CN" sz="1800" b="0" i="1" dirty="0">
                <a:solidFill>
                  <a:srgbClr val="FF0000"/>
                </a:solidFill>
              </a:rPr>
              <a:t>    </a:t>
            </a:r>
            <a:r>
              <a:rPr lang="en-US" altLang="zh-CN" sz="1800" b="0" i="1" dirty="0" err="1">
                <a:solidFill>
                  <a:srgbClr val="FF0000"/>
                </a:solidFill>
              </a:rPr>
              <a:t>typedef</a:t>
            </a:r>
            <a:r>
              <a:rPr lang="en-US" altLang="zh-CN" sz="1800" b="0" i="1" dirty="0">
                <a:solidFill>
                  <a:srgbClr val="FF0000"/>
                </a:solidFill>
              </a:rPr>
              <a:t> pair &lt;</a:t>
            </a:r>
            <a:r>
              <a:rPr lang="en-US" altLang="zh-CN" sz="1800" b="0" i="1" dirty="0" err="1">
                <a:solidFill>
                  <a:srgbClr val="FF0000"/>
                </a:solidFill>
              </a:rPr>
              <a:t>const</a:t>
            </a:r>
            <a:r>
              <a:rPr lang="en-US" altLang="zh-CN" sz="1800" b="0" i="1" dirty="0">
                <a:solidFill>
                  <a:srgbClr val="FF0000"/>
                </a:solidFill>
              </a:rPr>
              <a:t> Key, T&gt; </a:t>
            </a:r>
            <a:r>
              <a:rPr lang="en-US" altLang="zh-CN" sz="1800" b="0" i="1" dirty="0" err="1">
                <a:solidFill>
                  <a:srgbClr val="FF0000"/>
                </a:solidFill>
              </a:rPr>
              <a:t>value_type</a:t>
            </a:r>
            <a:r>
              <a:rPr lang="en-US" altLang="zh-CN" sz="1800" b="0" i="1" dirty="0">
                <a:solidFill>
                  <a:srgbClr val="FF0000"/>
                </a:solidFill>
              </a:rPr>
              <a:t>;</a:t>
            </a:r>
            <a:r>
              <a:rPr lang="en-US" altLang="zh-CN" sz="1800" i="1" dirty="0">
                <a:solidFill>
                  <a:srgbClr val="FF0000"/>
                </a:solidFill>
              </a:rPr>
              <a:t/>
            </a:r>
            <a:br>
              <a:rPr lang="en-US" altLang="zh-CN" sz="1800" i="1" dirty="0">
                <a:solidFill>
                  <a:srgbClr val="FF0000"/>
                </a:solidFill>
              </a:rPr>
            </a:br>
            <a:r>
              <a:rPr lang="en-US" altLang="zh-CN" sz="1800" b="0" i="1" dirty="0">
                <a:solidFill>
                  <a:srgbClr val="FF0000"/>
                </a:solidFill>
              </a:rPr>
              <a:t>    ...</a:t>
            </a:r>
            <a:r>
              <a:rPr lang="en-US" altLang="zh-CN" sz="1800" i="1" dirty="0">
                <a:solidFill>
                  <a:srgbClr val="FF0000"/>
                </a:solidFill>
              </a:rPr>
              <a:t/>
            </a:r>
            <a:br>
              <a:rPr lang="en-US" altLang="zh-CN" sz="1800" i="1" dirty="0">
                <a:solidFill>
                  <a:srgbClr val="FF0000"/>
                </a:solidFill>
              </a:rPr>
            </a:br>
            <a:r>
              <a:rPr lang="en-US" altLang="zh-CN" sz="1800" b="0" i="1" dirty="0">
                <a:solidFill>
                  <a:srgbClr val="FF0000"/>
                </a:solidFill>
              </a:rPr>
              <a:t>};</a:t>
            </a:r>
            <a:r>
              <a:rPr lang="zh-CN" altLang="en-US" sz="2000" dirty="0"/>
              <a:t/>
            </a:r>
            <a:br>
              <a:rPr lang="zh-CN" altLang="en-US" sz="2000" dirty="0"/>
            </a:br>
            <a:r>
              <a:rPr lang="en-US" altLang="zh-CN" b="0" dirty="0" err="1"/>
              <a:t>multimap</a:t>
            </a:r>
            <a:r>
              <a:rPr lang="en-US" altLang="zh-CN" b="0" dirty="0"/>
              <a:t> </a:t>
            </a:r>
            <a:r>
              <a:rPr lang="zh-CN" altLang="en-US" b="0" dirty="0"/>
              <a:t>中的元素都是 </a:t>
            </a:r>
            <a:r>
              <a:rPr lang="en-US" altLang="zh-CN" b="0" dirty="0"/>
              <a:t>pair </a:t>
            </a:r>
            <a:r>
              <a:rPr lang="zh-CN" altLang="en-US" b="0" dirty="0"/>
              <a:t>模板类的对象。元素的 </a:t>
            </a:r>
            <a:r>
              <a:rPr lang="en-US" altLang="zh-CN" b="0" dirty="0"/>
              <a:t>first </a:t>
            </a:r>
            <a:r>
              <a:rPr lang="zh-CN" altLang="en-US" b="0" dirty="0"/>
              <a:t>成员变量也叫“关键字”，</a:t>
            </a:r>
            <a:r>
              <a:rPr lang="en-US" altLang="zh-CN" b="0" dirty="0"/>
              <a:t>second </a:t>
            </a:r>
            <a:r>
              <a:rPr lang="zh-CN" altLang="en-US" b="0" dirty="0"/>
              <a:t>成员变量也叫“值”。</a:t>
            </a:r>
            <a:r>
              <a:rPr lang="en-US" altLang="zh-CN" b="0" dirty="0" err="1"/>
              <a:t>multimap</a:t>
            </a:r>
            <a:r>
              <a:rPr lang="en-US" altLang="zh-CN" b="0" dirty="0"/>
              <a:t> </a:t>
            </a:r>
            <a:r>
              <a:rPr lang="zh-CN" altLang="en-US" b="0" dirty="0"/>
              <a:t>容器中的元素是按关键字从小到大排序的。默认情况下，元素的关键之间用 </a:t>
            </a:r>
            <a:r>
              <a:rPr lang="en-US" altLang="zh-CN" b="0" dirty="0"/>
              <a:t>less &lt;Key&gt; </a:t>
            </a:r>
            <a:r>
              <a:rPr lang="zh-CN" altLang="en-US" b="0" dirty="0"/>
              <a:t>比较</a:t>
            </a:r>
            <a:r>
              <a:rPr lang="zh-CN" altLang="en-US" b="0" dirty="0" smtClean="0"/>
              <a:t>大小</a:t>
            </a:r>
            <a:r>
              <a:rPr lang="en-US" altLang="zh-CN" b="0" dirty="0" smtClean="0"/>
              <a:t>.</a:t>
            </a:r>
            <a:r>
              <a:rPr lang="zh-CN" altLang="en-US" b="0" dirty="0"/>
              <a:t> </a:t>
            </a:r>
            <a:r>
              <a:rPr lang="en-US" altLang="zh-CN" b="0" dirty="0" err="1"/>
              <a:t>multimap</a:t>
            </a:r>
            <a:r>
              <a:rPr lang="en-US" altLang="zh-CN" b="0" dirty="0"/>
              <a:t> </a:t>
            </a:r>
            <a:r>
              <a:rPr lang="zh-CN" altLang="en-US" b="0" dirty="0"/>
              <a:t>允许多个元素的关键字相同。</a:t>
            </a:r>
            <a:endParaRPr lang="en-US" altLang="zh-CN" sz="1200" b="0" dirty="0"/>
          </a:p>
        </p:txBody>
      </p:sp>
      <p:pic>
        <p:nvPicPr>
          <p:cNvPr id="4" name="矩形 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51" y="-26590"/>
            <a:ext cx="6930384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22511" y="70247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/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/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645508" y="20448"/>
            <a:ext cx="5294858" cy="707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4000" dirty="0">
                <a:latin typeface="Rockwell" pitchFamily="18" charset="0"/>
                <a:ea typeface="微软雅黑" pitchFamily="34" charset="-122"/>
              </a:rPr>
              <a:t>5.</a:t>
            </a:r>
            <a:r>
              <a:rPr lang="zh-CN" altLang="en-US" sz="4000" kern="0" dirty="0"/>
              <a:t>映射 </a:t>
            </a:r>
            <a:r>
              <a:rPr lang="en-US" altLang="zh-CN" sz="4000" kern="0" dirty="0"/>
              <a:t>map,</a:t>
            </a:r>
            <a:r>
              <a:rPr lang="en-US" altLang="zh-CN" sz="3200" dirty="0"/>
              <a:t> </a:t>
            </a:r>
            <a:r>
              <a:rPr lang="en-US" altLang="zh-CN" sz="3200" dirty="0" err="1"/>
              <a:t>multimap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9549483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266527" y="717900"/>
            <a:ext cx="4032447" cy="564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1000" b="0" dirty="0"/>
              <a:t>#include &lt;</a:t>
            </a:r>
            <a:r>
              <a:rPr lang="en-US" altLang="zh-CN" sz="1000" b="0" dirty="0" err="1"/>
              <a:t>iostream</a:t>
            </a:r>
            <a:r>
              <a:rPr lang="en-US" altLang="zh-CN" sz="1000" b="0" dirty="0"/>
              <a:t>&gt;</a:t>
            </a:r>
          </a:p>
          <a:p>
            <a:pPr marL="0" indent="0">
              <a:buNone/>
            </a:pPr>
            <a:r>
              <a:rPr lang="en-US" altLang="zh-CN" sz="1000" b="0" dirty="0"/>
              <a:t>#include &lt;map&gt; //</a:t>
            </a:r>
            <a:r>
              <a:rPr lang="zh-CN" altLang="en-US" sz="1000" b="0" dirty="0"/>
              <a:t>使用</a:t>
            </a:r>
            <a:r>
              <a:rPr lang="en-US" altLang="zh-CN" sz="1000" b="0" dirty="0" err="1"/>
              <a:t>multimap</a:t>
            </a:r>
            <a:r>
              <a:rPr lang="zh-CN" altLang="en-US" sz="1000" b="0" dirty="0"/>
              <a:t>需要包含此头文件</a:t>
            </a:r>
          </a:p>
          <a:p>
            <a:pPr marL="0" indent="0">
              <a:buNone/>
            </a:pPr>
            <a:r>
              <a:rPr lang="en-US" altLang="zh-CN" sz="1000" b="0" dirty="0"/>
              <a:t>#include &lt;string&gt;</a:t>
            </a:r>
          </a:p>
          <a:p>
            <a:pPr marL="0" indent="0">
              <a:buNone/>
            </a:pPr>
            <a:r>
              <a:rPr lang="en-US" altLang="zh-CN" sz="1000" dirty="0"/>
              <a:t>u</a:t>
            </a:r>
            <a:r>
              <a:rPr lang="en-US" altLang="zh-CN" sz="1000" dirty="0">
                <a:hlinkClick r:id="rId2"/>
              </a:rPr>
              <a:t>sin</a:t>
            </a:r>
            <a:r>
              <a:rPr lang="en-US" altLang="zh-CN" sz="1000" dirty="0"/>
              <a:t>g</a:t>
            </a:r>
            <a:r>
              <a:rPr lang="en-US" altLang="zh-CN" sz="1000" b="0" dirty="0"/>
              <a:t> </a:t>
            </a:r>
            <a:r>
              <a:rPr lang="en-US" altLang="zh-CN" sz="1000" dirty="0"/>
              <a:t>namespace</a:t>
            </a:r>
            <a:r>
              <a:rPr lang="en-US" altLang="zh-CN" sz="1000" b="0" dirty="0"/>
              <a:t> </a:t>
            </a:r>
            <a:r>
              <a:rPr lang="en-US" altLang="zh-CN" sz="1000" b="0" dirty="0" err="1"/>
              <a:t>std</a:t>
            </a:r>
            <a:r>
              <a:rPr lang="en-US" altLang="zh-CN" sz="1000" b="0" dirty="0"/>
              <a:t>;</a:t>
            </a:r>
          </a:p>
          <a:p>
            <a:pPr marL="0" indent="0">
              <a:buNone/>
            </a:pPr>
            <a:r>
              <a:rPr lang="en-US" altLang="zh-CN" sz="1000" dirty="0"/>
              <a:t>class</a:t>
            </a:r>
            <a:r>
              <a:rPr lang="en-US" altLang="zh-CN" sz="1000" b="0" dirty="0"/>
              <a:t> </a:t>
            </a:r>
            <a:r>
              <a:rPr lang="en-US" altLang="zh-CN" sz="1000" b="0" dirty="0" err="1"/>
              <a:t>CStudent</a:t>
            </a:r>
            <a:endParaRPr lang="en-US" altLang="zh-CN" sz="1000" b="0" dirty="0"/>
          </a:p>
          <a:p>
            <a:pPr marL="0" indent="0">
              <a:buNone/>
            </a:pPr>
            <a:r>
              <a:rPr lang="en-US" altLang="zh-CN" sz="1000" b="0" dirty="0"/>
              <a:t>{</a:t>
            </a:r>
          </a:p>
          <a:p>
            <a:pPr marL="0" indent="0">
              <a:buNone/>
            </a:pPr>
            <a:r>
              <a:rPr lang="en-US" altLang="zh-CN" sz="1000" dirty="0"/>
              <a:t>public</a:t>
            </a:r>
            <a:r>
              <a:rPr lang="en-US" altLang="zh-CN" sz="1000" b="0" dirty="0"/>
              <a:t>:</a:t>
            </a:r>
          </a:p>
          <a:p>
            <a:pPr marL="0" indent="0">
              <a:buNone/>
            </a:pPr>
            <a:r>
              <a:rPr lang="en-US" altLang="zh-CN" sz="1000" dirty="0" err="1"/>
              <a:t>struct</a:t>
            </a:r>
            <a:r>
              <a:rPr lang="en-US" altLang="zh-CN" sz="1000" b="0" dirty="0"/>
              <a:t> </a:t>
            </a:r>
            <a:r>
              <a:rPr lang="en-US" altLang="zh-CN" sz="1000" b="0" dirty="0" err="1"/>
              <a:t>CInfo</a:t>
            </a:r>
            <a:r>
              <a:rPr lang="en-US" altLang="zh-CN" sz="1000" b="0" dirty="0"/>
              <a:t> //</a:t>
            </a:r>
            <a:r>
              <a:rPr lang="zh-CN" altLang="en-US" sz="1000" b="0" dirty="0"/>
              <a:t>类的内部还可以定义类</a:t>
            </a:r>
          </a:p>
          <a:p>
            <a:pPr marL="0" indent="0">
              <a:buNone/>
            </a:pPr>
            <a:r>
              <a:rPr lang="en-US" altLang="zh-CN" sz="1000" b="0" dirty="0"/>
              <a:t>{</a:t>
            </a:r>
            <a:endParaRPr lang="zh-CN" altLang="en-US" sz="1000" b="0" dirty="0"/>
          </a:p>
          <a:p>
            <a:pPr marL="0" indent="0">
              <a:buNone/>
            </a:pPr>
            <a:r>
              <a:rPr lang="en-US" altLang="zh-CN" sz="1000" b="0" dirty="0" err="1"/>
              <a:t>int</a:t>
            </a:r>
            <a:r>
              <a:rPr lang="en-US" altLang="zh-CN" sz="1000" b="0" dirty="0"/>
              <a:t> id;</a:t>
            </a:r>
          </a:p>
          <a:p>
            <a:pPr marL="0" indent="0">
              <a:buNone/>
            </a:pPr>
            <a:r>
              <a:rPr lang="en-US" altLang="zh-CN" sz="1000" b="0" dirty="0"/>
              <a:t>string name;</a:t>
            </a:r>
          </a:p>
          <a:p>
            <a:pPr marL="0" indent="0">
              <a:buNone/>
            </a:pPr>
            <a:r>
              <a:rPr lang="en-US" altLang="zh-CN" sz="1000" b="0" dirty="0"/>
              <a:t>};</a:t>
            </a:r>
          </a:p>
          <a:p>
            <a:pPr marL="0" indent="0">
              <a:buNone/>
            </a:pPr>
            <a:r>
              <a:rPr lang="en-US" altLang="zh-CN" sz="1000" b="0" dirty="0" err="1"/>
              <a:t>int</a:t>
            </a:r>
            <a:r>
              <a:rPr lang="en-US" altLang="zh-CN" sz="1000" b="0" dirty="0"/>
              <a:t> score;</a:t>
            </a:r>
          </a:p>
          <a:p>
            <a:pPr marL="0" indent="0">
              <a:buNone/>
            </a:pPr>
            <a:r>
              <a:rPr lang="en-US" altLang="zh-CN" sz="1000" b="0" dirty="0" err="1"/>
              <a:t>CInfo</a:t>
            </a:r>
            <a:r>
              <a:rPr lang="en-US" altLang="zh-CN" sz="1000" b="0" dirty="0"/>
              <a:t> info; //</a:t>
            </a:r>
            <a:r>
              <a:rPr lang="zh-CN" altLang="en-US" sz="1000" b="0" dirty="0"/>
              <a:t>学生的其他信息</a:t>
            </a:r>
          </a:p>
          <a:p>
            <a:pPr marL="0" indent="0">
              <a:buNone/>
            </a:pPr>
            <a:r>
              <a:rPr lang="en-US" altLang="zh-CN" sz="1000" b="0" dirty="0"/>
              <a:t>};</a:t>
            </a:r>
            <a:endParaRPr lang="zh-CN" altLang="en-US" sz="1000" b="0" dirty="0"/>
          </a:p>
          <a:p>
            <a:pPr marL="0" indent="0">
              <a:buNone/>
            </a:pPr>
            <a:r>
              <a:rPr lang="en-US" altLang="zh-CN" sz="1000" dirty="0" err="1"/>
              <a:t>typedef</a:t>
            </a:r>
            <a:r>
              <a:rPr lang="en-US" altLang="zh-CN" sz="1000" b="0" dirty="0"/>
              <a:t> </a:t>
            </a:r>
            <a:r>
              <a:rPr lang="en-US" altLang="zh-CN" sz="1000" b="0" dirty="0" err="1"/>
              <a:t>multimap</a:t>
            </a:r>
            <a:r>
              <a:rPr lang="en-US" altLang="zh-CN" sz="1000" b="0" dirty="0"/>
              <a:t> &lt;</a:t>
            </a:r>
            <a:r>
              <a:rPr lang="en-US" altLang="zh-CN" sz="1000" b="0" dirty="0" err="1"/>
              <a:t>int</a:t>
            </a:r>
            <a:r>
              <a:rPr lang="en-US" altLang="zh-CN" sz="1000" b="0" dirty="0"/>
              <a:t>, </a:t>
            </a:r>
            <a:r>
              <a:rPr lang="en-US" altLang="zh-CN" sz="1000" b="0" dirty="0" err="1"/>
              <a:t>CStudent</a:t>
            </a:r>
            <a:r>
              <a:rPr lang="en-US" altLang="zh-CN" sz="1000" b="0" dirty="0"/>
              <a:t>::</a:t>
            </a:r>
            <a:r>
              <a:rPr lang="en-US" altLang="zh-CN" sz="1000" b="0" dirty="0" err="1"/>
              <a:t>CInfo</a:t>
            </a:r>
            <a:r>
              <a:rPr lang="en-US" altLang="zh-CN" sz="1000" b="0" dirty="0"/>
              <a:t>&gt; MAP_STD;</a:t>
            </a:r>
          </a:p>
          <a:p>
            <a:pPr marL="0" indent="0">
              <a:buNone/>
            </a:pPr>
            <a:r>
              <a:rPr lang="en-US" altLang="zh-CN" sz="1000" b="0" dirty="0" err="1"/>
              <a:t>int</a:t>
            </a:r>
            <a:r>
              <a:rPr lang="en-US" altLang="zh-CN" sz="1000" b="0" dirty="0"/>
              <a:t> main()</a:t>
            </a:r>
          </a:p>
          <a:p>
            <a:pPr marL="0" indent="0">
              <a:buNone/>
            </a:pPr>
            <a:r>
              <a:rPr lang="en-US" altLang="zh-CN" sz="1000" b="0" dirty="0"/>
              <a:t>{</a:t>
            </a:r>
          </a:p>
          <a:p>
            <a:pPr marL="0" indent="0">
              <a:buNone/>
            </a:pPr>
            <a:r>
              <a:rPr lang="en-US" altLang="zh-CN" sz="1000" b="0" dirty="0"/>
              <a:t>MAP_STD </a:t>
            </a:r>
            <a:r>
              <a:rPr lang="en-US" altLang="zh-CN" sz="1000" b="0" dirty="0" err="1"/>
              <a:t>mp</a:t>
            </a:r>
            <a:r>
              <a:rPr lang="en-US" altLang="zh-CN" sz="1000" b="0" dirty="0"/>
              <a:t>;</a:t>
            </a:r>
          </a:p>
          <a:p>
            <a:pPr marL="0" indent="0">
              <a:buNone/>
            </a:pPr>
            <a:r>
              <a:rPr lang="en-US" altLang="zh-CN" sz="1000" b="0" dirty="0" err="1"/>
              <a:t>CStudent</a:t>
            </a:r>
            <a:r>
              <a:rPr lang="en-US" altLang="zh-CN" sz="1000" b="0" dirty="0"/>
              <a:t> </a:t>
            </a:r>
            <a:r>
              <a:rPr lang="en-US" altLang="zh-CN" sz="1000" b="0" dirty="0" err="1"/>
              <a:t>st</a:t>
            </a:r>
            <a:r>
              <a:rPr lang="en-US" altLang="zh-CN" sz="1000" b="0" dirty="0"/>
              <a:t>;</a:t>
            </a:r>
          </a:p>
          <a:p>
            <a:pPr marL="0" indent="0">
              <a:buNone/>
            </a:pPr>
            <a:r>
              <a:rPr lang="en-US" altLang="zh-CN" sz="1000" b="0" dirty="0"/>
              <a:t>string </a:t>
            </a:r>
            <a:r>
              <a:rPr lang="en-US" altLang="zh-CN" sz="1000" b="0" dirty="0" err="1"/>
              <a:t>cmd</a:t>
            </a:r>
            <a:r>
              <a:rPr lang="en-US" altLang="zh-CN" sz="1000" b="0" dirty="0"/>
              <a:t>;</a:t>
            </a:r>
          </a:p>
          <a:p>
            <a:pPr marL="0" indent="0">
              <a:buNone/>
            </a:pPr>
            <a:r>
              <a:rPr lang="en-US" altLang="zh-CN" sz="1000" dirty="0"/>
              <a:t>while</a:t>
            </a:r>
            <a:r>
              <a:rPr lang="en-US" altLang="zh-CN" sz="1000" b="0" dirty="0"/>
              <a:t> (</a:t>
            </a:r>
            <a:r>
              <a:rPr lang="en-US" altLang="zh-CN" sz="1000" b="0" dirty="0" err="1"/>
              <a:t>cin</a:t>
            </a:r>
            <a:r>
              <a:rPr lang="en-US" altLang="zh-CN" sz="1000" b="0" dirty="0"/>
              <a:t> &gt;&gt; </a:t>
            </a:r>
            <a:r>
              <a:rPr lang="en-US" altLang="zh-CN" sz="1000" b="0" dirty="0" err="1"/>
              <a:t>cmd</a:t>
            </a:r>
            <a:r>
              <a:rPr lang="en-US" altLang="zh-CN" sz="1000" b="0" dirty="0"/>
              <a:t>) {</a:t>
            </a:r>
          </a:p>
          <a:p>
            <a:pPr marL="0" indent="0">
              <a:buNone/>
            </a:pPr>
            <a:r>
              <a:rPr lang="en-US" altLang="zh-CN" sz="1000" dirty="0"/>
              <a:t>if</a:t>
            </a:r>
            <a:r>
              <a:rPr lang="en-US" altLang="zh-CN" sz="1000" b="0" dirty="0"/>
              <a:t> (</a:t>
            </a:r>
            <a:r>
              <a:rPr lang="en-US" altLang="zh-CN" sz="1000" b="0" dirty="0" err="1"/>
              <a:t>cmd</a:t>
            </a:r>
            <a:r>
              <a:rPr lang="en-US" altLang="zh-CN" sz="1000" b="0" dirty="0"/>
              <a:t> == "Add") {</a:t>
            </a:r>
          </a:p>
          <a:p>
            <a:pPr marL="0" indent="0">
              <a:buNone/>
            </a:pPr>
            <a:r>
              <a:rPr lang="en-US" altLang="zh-CN" sz="1000" b="0" dirty="0" err="1"/>
              <a:t>cin</a:t>
            </a:r>
            <a:r>
              <a:rPr lang="en-US" altLang="zh-CN" sz="1000" b="0" dirty="0"/>
              <a:t> &gt;&gt; st.info.name &gt;&gt; st.info.id &gt;&gt; </a:t>
            </a:r>
            <a:r>
              <a:rPr lang="en-US" altLang="zh-CN" sz="1000" b="0" dirty="0" err="1"/>
              <a:t>st.score</a:t>
            </a:r>
            <a:r>
              <a:rPr lang="en-US" altLang="zh-CN" sz="1000" b="0" dirty="0"/>
              <a:t>;</a:t>
            </a:r>
          </a:p>
          <a:p>
            <a:pPr marL="0" indent="0">
              <a:buNone/>
            </a:pPr>
            <a:r>
              <a:rPr lang="en-US" altLang="zh-CN" sz="1000" b="0" dirty="0" err="1"/>
              <a:t>mp.insert</a:t>
            </a:r>
            <a:r>
              <a:rPr lang="en-US" altLang="zh-CN" sz="1000" b="0" dirty="0"/>
              <a:t>(MAP_STD::</a:t>
            </a:r>
            <a:r>
              <a:rPr lang="en-US" altLang="zh-CN" sz="1000" b="0" dirty="0" err="1"/>
              <a:t>value_type</a:t>
            </a:r>
            <a:r>
              <a:rPr lang="en-US" altLang="zh-CN" sz="1000" b="0" dirty="0"/>
              <a:t>(</a:t>
            </a:r>
            <a:r>
              <a:rPr lang="en-US" altLang="zh-CN" sz="1000" b="0" dirty="0" err="1"/>
              <a:t>st.score</a:t>
            </a:r>
            <a:r>
              <a:rPr lang="en-US" altLang="zh-CN" sz="1000" b="0" dirty="0"/>
              <a:t>, st.info));</a:t>
            </a:r>
          </a:p>
          <a:p>
            <a:pPr marL="0" indent="0">
              <a:buNone/>
            </a:pPr>
            <a:r>
              <a:rPr lang="en-US" altLang="zh-CN" sz="1000" b="0" dirty="0"/>
              <a:t>}</a:t>
            </a:r>
          </a:p>
          <a:p>
            <a:pPr marL="0" indent="0">
              <a:buNone/>
            </a:pPr>
            <a:r>
              <a:rPr lang="en-US" altLang="zh-CN" sz="1000" dirty="0"/>
              <a:t>else</a:t>
            </a:r>
            <a:r>
              <a:rPr lang="en-US" altLang="zh-CN" sz="1000" b="0" dirty="0"/>
              <a:t> </a:t>
            </a:r>
            <a:r>
              <a:rPr lang="en-US" altLang="zh-CN" sz="1000" dirty="0"/>
              <a:t>if</a:t>
            </a:r>
            <a:r>
              <a:rPr lang="en-US" altLang="zh-CN" sz="1000" b="0" dirty="0"/>
              <a:t> (</a:t>
            </a:r>
            <a:r>
              <a:rPr lang="en-US" altLang="zh-CN" sz="1000" b="0" dirty="0" err="1"/>
              <a:t>cmd</a:t>
            </a:r>
            <a:r>
              <a:rPr lang="en-US" altLang="zh-CN" sz="1000" b="0" dirty="0"/>
              <a:t> == "Query") {</a:t>
            </a:r>
          </a:p>
          <a:p>
            <a:pPr marL="0" indent="0">
              <a:buNone/>
            </a:pPr>
            <a:r>
              <a:rPr lang="en-US" altLang="zh-CN" sz="1000" b="0" dirty="0" err="1"/>
              <a:t>int</a:t>
            </a:r>
            <a:r>
              <a:rPr lang="en-US" altLang="zh-CN" sz="1000" b="0" dirty="0"/>
              <a:t> score;</a:t>
            </a:r>
          </a:p>
          <a:p>
            <a:pPr marL="0" indent="0">
              <a:buNone/>
            </a:pPr>
            <a:r>
              <a:rPr lang="en-US" altLang="zh-CN" sz="1000" b="0" dirty="0" err="1"/>
              <a:t>cin</a:t>
            </a:r>
            <a:r>
              <a:rPr lang="en-US" altLang="zh-CN" sz="1000" b="0" dirty="0"/>
              <a:t> &gt;&gt; score;</a:t>
            </a:r>
          </a:p>
          <a:p>
            <a:pPr marL="0" indent="0">
              <a:buNone/>
            </a:pPr>
            <a:r>
              <a:rPr lang="en-US" altLang="zh-CN" sz="1000" b="0" dirty="0"/>
              <a:t>MAP_STD::iterator p = </a:t>
            </a:r>
            <a:r>
              <a:rPr lang="en-US" altLang="zh-CN" sz="1000" b="0" dirty="0" err="1"/>
              <a:t>mp.lower_bound</a:t>
            </a:r>
            <a:r>
              <a:rPr lang="en-US" altLang="zh-CN" sz="1000" b="0" dirty="0"/>
              <a:t>(score);</a:t>
            </a:r>
          </a:p>
          <a:p>
            <a:pPr marL="0" indent="0">
              <a:buNone/>
            </a:pPr>
            <a:r>
              <a:rPr lang="en-US" altLang="zh-CN" sz="1000" dirty="0"/>
              <a:t>if</a:t>
            </a:r>
            <a:r>
              <a:rPr lang="en-US" altLang="zh-CN" sz="1000" b="0" dirty="0"/>
              <a:t> (p != </a:t>
            </a:r>
            <a:r>
              <a:rPr lang="en-US" altLang="zh-CN" sz="1000" b="0" dirty="0" err="1"/>
              <a:t>mp.begin</a:t>
            </a:r>
            <a:r>
              <a:rPr lang="en-US" altLang="zh-CN" sz="1000" b="0" dirty="0"/>
              <a:t>()) {</a:t>
            </a:r>
          </a:p>
          <a:p>
            <a:pPr marL="0" indent="0">
              <a:buNone/>
            </a:pPr>
            <a:r>
              <a:rPr lang="en-US" altLang="zh-CN" sz="1000" b="0" dirty="0"/>
              <a:t>--p</a:t>
            </a:r>
            <a:r>
              <a:rPr lang="en-US" altLang="zh-CN" sz="1000" b="0" dirty="0" smtClean="0"/>
              <a:t>;</a:t>
            </a:r>
            <a:endParaRPr lang="en-US" altLang="zh-CN" sz="1000" b="0" dirty="0"/>
          </a:p>
        </p:txBody>
      </p:sp>
      <p:pic>
        <p:nvPicPr>
          <p:cNvPr id="4" name="矩形 1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51" y="-26590"/>
            <a:ext cx="6930384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22511" y="70247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/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/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645507" y="20448"/>
            <a:ext cx="6821819" cy="769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400" kern="0" dirty="0"/>
              <a:t>例</a:t>
            </a:r>
            <a:r>
              <a:rPr lang="en-US" altLang="zh-CN" sz="4400" kern="0" dirty="0" smtClean="0"/>
              <a:t>13.multimap</a:t>
            </a:r>
            <a:r>
              <a:rPr lang="zh-CN" altLang="en-US" sz="4400" kern="0" dirty="0"/>
              <a:t>类实例</a:t>
            </a:r>
            <a:endParaRPr lang="zh-CN" altLang="en-US" sz="4000" dirty="0">
              <a:latin typeface="Rockwell" pitchFamily="18" charset="0"/>
              <a:ea typeface="微软雅黑" pitchFamily="34" charset="-122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459216" y="693490"/>
            <a:ext cx="4032447" cy="564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1000" b="0" dirty="0" smtClean="0"/>
              <a:t>score </a:t>
            </a:r>
            <a:r>
              <a:rPr lang="en-US" altLang="zh-CN" sz="1000" b="0" dirty="0"/>
              <a:t>= p-&gt;first; //</a:t>
            </a:r>
            <a:r>
              <a:rPr lang="zh-CN" altLang="en-US" sz="1000" b="0" dirty="0"/>
              <a:t>比要查询分数低的最高分</a:t>
            </a:r>
          </a:p>
          <a:p>
            <a:pPr marL="0" indent="0">
              <a:buNone/>
            </a:pPr>
            <a:r>
              <a:rPr lang="en-US" altLang="zh-CN" sz="1000" b="0" dirty="0"/>
              <a:t>MAP_STD::iterator </a:t>
            </a:r>
            <a:r>
              <a:rPr lang="en-US" altLang="zh-CN" sz="1000" b="0" dirty="0" err="1"/>
              <a:t>maxp</a:t>
            </a:r>
            <a:r>
              <a:rPr lang="en-US" altLang="zh-CN" sz="1000" b="0" dirty="0"/>
              <a:t> = p;</a:t>
            </a:r>
          </a:p>
          <a:p>
            <a:pPr marL="0" indent="0">
              <a:buNone/>
            </a:pPr>
            <a:r>
              <a:rPr lang="en-US" altLang="zh-CN" sz="1000" b="0" dirty="0" err="1"/>
              <a:t>int</a:t>
            </a:r>
            <a:r>
              <a:rPr lang="en-US" altLang="zh-CN" sz="1000" b="0" dirty="0"/>
              <a:t> </a:t>
            </a:r>
            <a:r>
              <a:rPr lang="en-US" altLang="zh-CN" sz="1000" b="0" dirty="0" err="1"/>
              <a:t>maxId</a:t>
            </a:r>
            <a:r>
              <a:rPr lang="en-US" altLang="zh-CN" sz="1000" b="0" dirty="0"/>
              <a:t> = p-&gt;second.id;</a:t>
            </a:r>
          </a:p>
          <a:p>
            <a:pPr marL="0" indent="0">
              <a:buNone/>
            </a:pPr>
            <a:r>
              <a:rPr lang="en-US" altLang="zh-CN" sz="1000" dirty="0"/>
              <a:t>for</a:t>
            </a:r>
            <a:r>
              <a:rPr lang="en-US" altLang="zh-CN" sz="1000" b="0" dirty="0"/>
              <a:t> (; p != </a:t>
            </a:r>
            <a:r>
              <a:rPr lang="en-US" altLang="zh-CN" sz="1000" b="0" dirty="0" err="1"/>
              <a:t>mp.begin</a:t>
            </a:r>
            <a:r>
              <a:rPr lang="en-US" altLang="zh-CN" sz="1000" b="0" dirty="0"/>
              <a:t>() &amp;&amp; p-&gt;first == score; --p) {</a:t>
            </a:r>
          </a:p>
          <a:p>
            <a:pPr marL="0" indent="0">
              <a:buNone/>
            </a:pPr>
            <a:r>
              <a:rPr lang="en-US" altLang="zh-CN" sz="1000" b="0" dirty="0"/>
              <a:t>//</a:t>
            </a:r>
            <a:r>
              <a:rPr lang="zh-CN" altLang="en-US" sz="1000" b="0" dirty="0"/>
              <a:t>遍历所有成绩和</a:t>
            </a:r>
            <a:r>
              <a:rPr lang="en-US" altLang="zh-CN" sz="1000" b="0" dirty="0"/>
              <a:t>score</a:t>
            </a:r>
            <a:r>
              <a:rPr lang="zh-CN" altLang="en-US" sz="1000" b="0" dirty="0"/>
              <a:t>相等的学生</a:t>
            </a:r>
          </a:p>
          <a:p>
            <a:pPr marL="0" indent="0">
              <a:buNone/>
            </a:pPr>
            <a:r>
              <a:rPr lang="en-US" altLang="zh-CN" sz="1000" dirty="0"/>
              <a:t>if</a:t>
            </a:r>
            <a:r>
              <a:rPr lang="en-US" altLang="zh-CN" sz="1000" b="0" dirty="0"/>
              <a:t> (p-&gt;second.id &gt; </a:t>
            </a:r>
            <a:r>
              <a:rPr lang="en-US" altLang="zh-CN" sz="1000" b="0" dirty="0" err="1"/>
              <a:t>maxId</a:t>
            </a:r>
            <a:r>
              <a:rPr lang="en-US" altLang="zh-CN" sz="1000" b="0" dirty="0"/>
              <a:t>) {</a:t>
            </a:r>
          </a:p>
          <a:p>
            <a:pPr marL="0" indent="0">
              <a:buNone/>
            </a:pPr>
            <a:r>
              <a:rPr lang="en-US" altLang="zh-CN" sz="1000" b="0" dirty="0" err="1"/>
              <a:t>maxp</a:t>
            </a:r>
            <a:r>
              <a:rPr lang="en-US" altLang="zh-CN" sz="1000" b="0" dirty="0"/>
              <a:t> = p;</a:t>
            </a:r>
          </a:p>
          <a:p>
            <a:pPr marL="0" indent="0">
              <a:buNone/>
            </a:pPr>
            <a:r>
              <a:rPr lang="en-US" altLang="zh-CN" sz="1000" b="0" dirty="0" err="1"/>
              <a:t>maxId</a:t>
            </a:r>
            <a:r>
              <a:rPr lang="en-US" altLang="zh-CN" sz="1000" b="0" dirty="0"/>
              <a:t> = p-&gt;second.id;</a:t>
            </a:r>
          </a:p>
          <a:p>
            <a:pPr marL="0" indent="0">
              <a:buNone/>
            </a:pPr>
            <a:r>
              <a:rPr lang="en-US" altLang="zh-CN" sz="1000" b="0" dirty="0"/>
              <a:t>}</a:t>
            </a:r>
          </a:p>
          <a:p>
            <a:pPr marL="0" indent="0">
              <a:buNone/>
            </a:pPr>
            <a:r>
              <a:rPr lang="en-US" altLang="zh-CN" sz="1000" b="0" dirty="0"/>
              <a:t>}</a:t>
            </a:r>
          </a:p>
          <a:p>
            <a:pPr marL="0" indent="0">
              <a:buNone/>
            </a:pPr>
            <a:r>
              <a:rPr lang="en-US" altLang="zh-CN" sz="1000" dirty="0"/>
              <a:t>if</a:t>
            </a:r>
            <a:r>
              <a:rPr lang="en-US" altLang="zh-CN" sz="1000" b="0" dirty="0"/>
              <a:t> (p-&gt;first == score) { //</a:t>
            </a:r>
            <a:r>
              <a:rPr lang="zh-CN" altLang="en-US" sz="1000" b="0" dirty="0"/>
              <a:t>如果上面的循环因为 </a:t>
            </a:r>
            <a:r>
              <a:rPr lang="en-US" altLang="zh-CN" sz="1000" b="0" dirty="0"/>
              <a:t>p == </a:t>
            </a:r>
            <a:r>
              <a:rPr lang="en-US" altLang="zh-CN" sz="1000" b="0" dirty="0" err="1"/>
              <a:t>mp.begin</a:t>
            </a:r>
            <a:r>
              <a:rPr lang="en-US" altLang="zh-CN" sz="1000" b="0" dirty="0"/>
              <a:t>()</a:t>
            </a:r>
          </a:p>
          <a:p>
            <a:pPr marL="0" indent="0">
              <a:buNone/>
            </a:pPr>
            <a:r>
              <a:rPr lang="en-US" altLang="zh-CN" sz="1000" b="0" dirty="0"/>
              <a:t>//</a:t>
            </a:r>
            <a:r>
              <a:rPr lang="zh-CN" altLang="en-US" sz="1000" b="0" dirty="0"/>
              <a:t>而终止，则</a:t>
            </a:r>
            <a:r>
              <a:rPr lang="en-US" altLang="zh-CN" sz="1000" b="0" dirty="0"/>
              <a:t>p</a:t>
            </a:r>
            <a:r>
              <a:rPr lang="zh-CN" altLang="en-US" sz="1000" b="0" dirty="0"/>
              <a:t>指向的元素还要处理</a:t>
            </a:r>
          </a:p>
          <a:p>
            <a:pPr marL="0" indent="0">
              <a:buNone/>
            </a:pPr>
            <a:r>
              <a:rPr lang="en-US" altLang="zh-CN" sz="1000" dirty="0"/>
              <a:t>if</a:t>
            </a:r>
            <a:r>
              <a:rPr lang="en-US" altLang="zh-CN" sz="1000" b="0" dirty="0"/>
              <a:t> (p-&gt;second.id &gt; </a:t>
            </a:r>
            <a:r>
              <a:rPr lang="en-US" altLang="zh-CN" sz="1000" b="0" dirty="0" err="1"/>
              <a:t>maxId</a:t>
            </a:r>
            <a:r>
              <a:rPr lang="en-US" altLang="zh-CN" sz="1000" b="0" dirty="0"/>
              <a:t>) {</a:t>
            </a:r>
          </a:p>
          <a:p>
            <a:pPr marL="0" indent="0">
              <a:buNone/>
            </a:pPr>
            <a:r>
              <a:rPr lang="en-US" altLang="zh-CN" sz="1000" b="0" dirty="0" err="1"/>
              <a:t>maxp</a:t>
            </a:r>
            <a:r>
              <a:rPr lang="en-US" altLang="zh-CN" sz="1000" b="0" dirty="0"/>
              <a:t> = p;</a:t>
            </a:r>
          </a:p>
          <a:p>
            <a:pPr marL="0" indent="0">
              <a:buNone/>
            </a:pPr>
            <a:r>
              <a:rPr lang="en-US" altLang="zh-CN" sz="1000" b="0" dirty="0" err="1"/>
              <a:t>maxId</a:t>
            </a:r>
            <a:r>
              <a:rPr lang="en-US" altLang="zh-CN" sz="1000" b="0" dirty="0"/>
              <a:t> = p-&gt;second.id;</a:t>
            </a:r>
          </a:p>
          <a:p>
            <a:pPr marL="0" indent="0">
              <a:buNone/>
            </a:pPr>
            <a:r>
              <a:rPr lang="en-US" altLang="zh-CN" sz="1000" b="0" dirty="0"/>
              <a:t>}</a:t>
            </a:r>
          </a:p>
          <a:p>
            <a:pPr marL="0" indent="0">
              <a:buNone/>
            </a:pPr>
            <a:r>
              <a:rPr lang="en-US" altLang="zh-CN" sz="1000" b="0" dirty="0"/>
              <a:t>}</a:t>
            </a:r>
          </a:p>
          <a:p>
            <a:pPr marL="0" indent="0">
              <a:buNone/>
            </a:pPr>
            <a:r>
              <a:rPr lang="en-US" altLang="zh-CN" sz="1000" b="0" dirty="0" err="1"/>
              <a:t>cout</a:t>
            </a:r>
            <a:r>
              <a:rPr lang="en-US" altLang="zh-CN" sz="1000" b="0" dirty="0"/>
              <a:t> &lt;&lt; </a:t>
            </a:r>
            <a:r>
              <a:rPr lang="en-US" altLang="zh-CN" sz="1000" b="0" dirty="0" err="1"/>
              <a:t>maxp</a:t>
            </a:r>
            <a:r>
              <a:rPr lang="en-US" altLang="zh-CN" sz="1000" b="0" dirty="0"/>
              <a:t>-&gt;second.name &lt;&lt; " " &lt;&lt; </a:t>
            </a:r>
            <a:r>
              <a:rPr lang="en-US" altLang="zh-CN" sz="1000" b="0" dirty="0" err="1"/>
              <a:t>maxp</a:t>
            </a:r>
            <a:r>
              <a:rPr lang="en-US" altLang="zh-CN" sz="1000" b="0" dirty="0"/>
              <a:t>-&gt;second.id &lt;&lt; " "</a:t>
            </a:r>
          </a:p>
          <a:p>
            <a:pPr marL="0" indent="0">
              <a:buNone/>
            </a:pPr>
            <a:r>
              <a:rPr lang="en-US" altLang="zh-CN" sz="1000" b="0" dirty="0"/>
              <a:t>&lt;&lt; </a:t>
            </a:r>
            <a:r>
              <a:rPr lang="en-US" altLang="zh-CN" sz="1000" b="0" dirty="0" err="1"/>
              <a:t>maxp</a:t>
            </a:r>
            <a:r>
              <a:rPr lang="en-US" altLang="zh-CN" sz="1000" b="0" dirty="0"/>
              <a:t>-&gt;first &lt;&lt; </a:t>
            </a:r>
            <a:r>
              <a:rPr lang="en-US" altLang="zh-CN" sz="1000" b="0" dirty="0" err="1"/>
              <a:t>endl</a:t>
            </a:r>
            <a:r>
              <a:rPr lang="en-US" altLang="zh-CN" sz="1000" b="0" dirty="0"/>
              <a:t>;</a:t>
            </a:r>
          </a:p>
          <a:p>
            <a:pPr marL="0" indent="0">
              <a:buNone/>
            </a:pPr>
            <a:r>
              <a:rPr lang="en-US" altLang="zh-CN" sz="1000" b="0" dirty="0"/>
              <a:t>}</a:t>
            </a:r>
          </a:p>
          <a:p>
            <a:pPr marL="0" indent="0">
              <a:buNone/>
            </a:pPr>
            <a:r>
              <a:rPr lang="en-US" altLang="zh-CN" sz="1000" dirty="0"/>
              <a:t>else</a:t>
            </a:r>
            <a:r>
              <a:rPr lang="en-US" altLang="zh-CN" sz="1000" b="0" dirty="0"/>
              <a:t> //</a:t>
            </a:r>
            <a:r>
              <a:rPr lang="en-US" altLang="zh-CN" sz="1000" b="0" dirty="0" err="1"/>
              <a:t>lower_bound</a:t>
            </a:r>
            <a:r>
              <a:rPr lang="en-US" altLang="zh-CN" sz="1000" b="0" dirty="0"/>
              <a:t> </a:t>
            </a:r>
            <a:r>
              <a:rPr lang="zh-CN" altLang="en-US" sz="1000" b="0" dirty="0"/>
              <a:t>的结果就是 </a:t>
            </a:r>
            <a:r>
              <a:rPr lang="en-US" altLang="zh-CN" sz="1000" b="0" dirty="0"/>
              <a:t>begin</a:t>
            </a:r>
            <a:r>
              <a:rPr lang="zh-CN" altLang="en-US" sz="1000" b="0" dirty="0"/>
              <a:t>，说明没有分数比查询分数低</a:t>
            </a:r>
          </a:p>
          <a:p>
            <a:pPr marL="0" indent="0">
              <a:buNone/>
            </a:pPr>
            <a:r>
              <a:rPr lang="en-US" altLang="zh-CN" sz="1000" b="0" dirty="0" err="1"/>
              <a:t>cout</a:t>
            </a:r>
            <a:r>
              <a:rPr lang="en-US" altLang="zh-CN" sz="1000" b="0" dirty="0"/>
              <a:t> &lt;&lt; "Nobody" &lt;&lt; </a:t>
            </a:r>
            <a:r>
              <a:rPr lang="en-US" altLang="zh-CN" sz="1000" b="0" dirty="0" err="1"/>
              <a:t>endl</a:t>
            </a:r>
            <a:r>
              <a:rPr lang="en-US" altLang="zh-CN" sz="1000" b="0" dirty="0"/>
              <a:t>;</a:t>
            </a:r>
          </a:p>
          <a:p>
            <a:pPr marL="0" indent="0">
              <a:buNone/>
            </a:pPr>
            <a:r>
              <a:rPr lang="en-US" altLang="zh-CN" sz="1000" b="0" dirty="0"/>
              <a:t>}</a:t>
            </a:r>
          </a:p>
          <a:p>
            <a:pPr marL="0" indent="0">
              <a:buNone/>
            </a:pPr>
            <a:r>
              <a:rPr lang="en-US" altLang="zh-CN" sz="1000" b="0" dirty="0"/>
              <a:t>}</a:t>
            </a:r>
          </a:p>
          <a:p>
            <a:pPr marL="0" indent="0">
              <a:buNone/>
            </a:pPr>
            <a:r>
              <a:rPr lang="en-US" altLang="zh-CN" sz="1000" dirty="0"/>
              <a:t>return</a:t>
            </a:r>
            <a:r>
              <a:rPr lang="en-US" altLang="zh-CN" sz="1000" b="0" dirty="0"/>
              <a:t> 0;</a:t>
            </a:r>
          </a:p>
          <a:p>
            <a:pPr marL="0" indent="0">
              <a:buNone/>
            </a:pPr>
            <a:r>
              <a:rPr lang="en-US" altLang="zh-CN" sz="1000" b="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53376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4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矩形 1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68" y="-26590"/>
            <a:ext cx="6910809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组合 12"/>
          <p:cNvGrpSpPr>
            <a:grpSpLocks/>
          </p:cNvGrpSpPr>
          <p:nvPr/>
        </p:nvGrpSpPr>
        <p:grpSpPr bwMode="auto">
          <a:xfrm>
            <a:off x="194519" y="71835"/>
            <a:ext cx="466725" cy="468313"/>
            <a:chOff x="1192404" y="608225"/>
            <a:chExt cx="1755828" cy="1759616"/>
          </a:xfrm>
        </p:grpSpPr>
        <p:grpSp>
          <p:nvGrpSpPr>
            <p:cNvPr id="14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6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7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8" name="任意多边形 83"/>
                <p:cNvPicPr>
                  <a:picLocks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9" name="Text Box 109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5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20" name="TextBox 64"/>
          <p:cNvSpPr txBox="1">
            <a:spLocks noChangeArrowheads="1"/>
          </p:cNvSpPr>
          <p:nvPr/>
        </p:nvSpPr>
        <p:spPr bwMode="auto">
          <a:xfrm>
            <a:off x="875556" y="398"/>
            <a:ext cx="5545385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2.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什么是类库</a:t>
            </a:r>
            <a:r>
              <a:rPr lang="zh-CN" altLang="en-US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？：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类库的例子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338535" y="1197546"/>
            <a:ext cx="11659905" cy="468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CN" kern="0" dirty="0" smtClean="0">
                <a:latin typeface="Arial" charset="0"/>
                <a:cs typeface="Arial" charset="0"/>
              </a:rPr>
              <a:t>C++ Standard STL library</a:t>
            </a:r>
            <a:r>
              <a:rPr lang="zh-CN" altLang="en-US" kern="0" dirty="0" smtClean="0">
                <a:latin typeface="Arial" charset="0"/>
                <a:cs typeface="Arial" charset="0"/>
              </a:rPr>
              <a:t>；</a:t>
            </a:r>
            <a:endParaRPr lang="en-US" altLang="zh-CN" kern="0" dirty="0" smtClean="0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en-US" altLang="zh-CN" kern="0" dirty="0" smtClean="0">
                <a:latin typeface="Arial" charset="0"/>
                <a:cs typeface="Arial" charset="0"/>
              </a:rPr>
              <a:t>Microsoft Visual C++</a:t>
            </a:r>
            <a:r>
              <a:rPr lang="zh-CN" altLang="en-US" kern="0" dirty="0" smtClean="0"/>
              <a:t>系统中提供的</a:t>
            </a:r>
            <a:r>
              <a:rPr lang="en-US" altLang="zh-CN" kern="0" dirty="0" smtClean="0"/>
              <a:t>MFC</a:t>
            </a:r>
            <a:r>
              <a:rPr lang="zh-CN" altLang="en-US" kern="0" dirty="0" smtClean="0"/>
              <a:t>类库； </a:t>
            </a:r>
          </a:p>
          <a:p>
            <a:pPr marL="0" indent="0">
              <a:buFontTx/>
              <a:buNone/>
              <a:defRPr/>
            </a:pPr>
            <a:r>
              <a:rPr lang="en-US" altLang="zh-CN" kern="0" dirty="0" smtClean="0"/>
              <a:t>	MFC:     Microsoft Foundation Class</a:t>
            </a:r>
          </a:p>
          <a:p>
            <a:pPr>
              <a:defRPr/>
            </a:pPr>
            <a:r>
              <a:rPr lang="en-US" altLang="zh-CN" kern="0" dirty="0" smtClean="0">
                <a:latin typeface="Arial" charset="0"/>
                <a:cs typeface="Arial" charset="0"/>
              </a:rPr>
              <a:t>Borland C++</a:t>
            </a:r>
            <a:r>
              <a:rPr lang="zh-CN" altLang="en-US" kern="0" dirty="0" smtClean="0"/>
              <a:t>系统中提供的</a:t>
            </a:r>
            <a:r>
              <a:rPr lang="en-US" altLang="zh-CN" kern="0" dirty="0" smtClean="0"/>
              <a:t>OWL</a:t>
            </a:r>
            <a:r>
              <a:rPr lang="zh-CN" altLang="en-US" kern="0" dirty="0" smtClean="0"/>
              <a:t>类库； </a:t>
            </a:r>
          </a:p>
          <a:p>
            <a:pPr>
              <a:defRPr/>
            </a:pPr>
            <a:r>
              <a:rPr lang="en-US" altLang="zh-CN" kern="0" dirty="0" smtClean="0">
                <a:latin typeface="Arial" charset="0"/>
                <a:cs typeface="Arial" charset="0"/>
              </a:rPr>
              <a:t>C++ Builder </a:t>
            </a:r>
            <a:r>
              <a:rPr lang="zh-CN" altLang="en-US" kern="0" dirty="0" smtClean="0"/>
              <a:t>系统中提供的</a:t>
            </a:r>
            <a:r>
              <a:rPr lang="en-US" altLang="zh-CN" kern="0" dirty="0" smtClean="0"/>
              <a:t>VCL</a:t>
            </a:r>
            <a:r>
              <a:rPr lang="zh-CN" altLang="en-US" kern="0" dirty="0" smtClean="0"/>
              <a:t>类库；</a:t>
            </a:r>
            <a:endParaRPr lang="en-US" altLang="zh-CN" kern="0" dirty="0" smtClean="0"/>
          </a:p>
          <a:p>
            <a:pPr>
              <a:defRPr/>
            </a:pPr>
            <a:r>
              <a:rPr lang="zh-CN" altLang="en-US" kern="0" dirty="0" smtClean="0"/>
              <a:t>近年很流行的</a:t>
            </a:r>
            <a:r>
              <a:rPr lang="en-US" altLang="zh-CN" kern="0" dirty="0" smtClean="0"/>
              <a:t>QT</a:t>
            </a:r>
            <a:r>
              <a:rPr lang="zh-CN" altLang="en-US" kern="0" dirty="0" smtClean="0"/>
              <a:t>库； </a:t>
            </a: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1244822333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3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125777" y="1269554"/>
            <a:ext cx="11878053" cy="411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sz="2400" kern="0" dirty="0"/>
              <a:t>队列</a:t>
            </a:r>
            <a:r>
              <a:rPr lang="en-US" altLang="zh-CN" sz="2400" kern="0" dirty="0"/>
              <a:t>(queue)</a:t>
            </a:r>
            <a:r>
              <a:rPr lang="zh-CN" altLang="en-US" sz="2400" kern="0" dirty="0"/>
              <a:t>是一个先进先出</a:t>
            </a:r>
            <a:r>
              <a:rPr lang="en-US" altLang="zh-CN" sz="2400" kern="0" dirty="0"/>
              <a:t>(FIFO: First In First Out)</a:t>
            </a:r>
            <a:r>
              <a:rPr lang="zh-CN" altLang="en-US" sz="2400" kern="0" dirty="0"/>
              <a:t>的数据结构，在程序设计中经常使用</a:t>
            </a:r>
            <a:r>
              <a:rPr lang="zh-CN" altLang="en-US" sz="2400" kern="0" dirty="0" smtClean="0"/>
              <a:t>。</a:t>
            </a:r>
            <a:r>
              <a:rPr lang="en-US" altLang="zh-CN" sz="2400" b="0" dirty="0"/>
              <a:t>queue </a:t>
            </a:r>
            <a:r>
              <a:rPr lang="zh-CN" altLang="en-US" sz="2400" b="0" dirty="0"/>
              <a:t>可以用 </a:t>
            </a:r>
            <a:r>
              <a:rPr lang="en-US" altLang="zh-CN" sz="2400" b="0" dirty="0"/>
              <a:t>list </a:t>
            </a:r>
            <a:r>
              <a:rPr lang="zh-CN" altLang="en-US" sz="2400" b="0" dirty="0"/>
              <a:t>和 </a:t>
            </a:r>
            <a:r>
              <a:rPr lang="en-US" altLang="zh-CN" sz="2400" b="0" dirty="0" err="1"/>
              <a:t>deque</a:t>
            </a:r>
            <a:r>
              <a:rPr lang="en-US" altLang="zh-CN" sz="2400" b="0" dirty="0"/>
              <a:t> </a:t>
            </a:r>
            <a:r>
              <a:rPr lang="zh-CN" altLang="en-US" sz="2400" b="0" dirty="0"/>
              <a:t>实现，默认情况下用 </a:t>
            </a:r>
            <a:r>
              <a:rPr lang="en-US" altLang="zh-CN" sz="2400" b="0" dirty="0" err="1"/>
              <a:t>deque</a:t>
            </a:r>
            <a:r>
              <a:rPr lang="en-US" altLang="zh-CN" sz="2400" b="0" dirty="0"/>
              <a:t> </a:t>
            </a:r>
            <a:r>
              <a:rPr lang="zh-CN" altLang="en-US" sz="2400" b="0" dirty="0"/>
              <a:t>实现。</a:t>
            </a:r>
            <a:endParaRPr lang="zh-CN" altLang="en-US" sz="2400" kern="0" dirty="0"/>
          </a:p>
          <a:p>
            <a:pPr>
              <a:defRPr/>
            </a:pPr>
            <a:r>
              <a:rPr lang="en-US" altLang="zh-CN" b="0" dirty="0"/>
              <a:t>queue </a:t>
            </a:r>
            <a:r>
              <a:rPr lang="zh-CN" altLang="en-US" b="0" dirty="0"/>
              <a:t>的定义如下</a:t>
            </a:r>
            <a:r>
              <a:rPr lang="zh-CN" altLang="en-US" b="0" dirty="0" smtClean="0"/>
              <a:t>：</a:t>
            </a:r>
            <a:endParaRPr lang="en-US" altLang="zh-CN" b="0" dirty="0" smtClean="0"/>
          </a:p>
          <a:p>
            <a:pPr marL="0" indent="0">
              <a:buNone/>
              <a:defRPr/>
            </a:pPr>
            <a:r>
              <a:rPr lang="en-US" altLang="zh-CN" b="0" dirty="0">
                <a:solidFill>
                  <a:srgbClr val="FF0000"/>
                </a:solidFill>
              </a:rPr>
              <a:t>template &lt; class T, class </a:t>
            </a:r>
            <a:r>
              <a:rPr lang="en-US" altLang="zh-CN" b="0" dirty="0" err="1">
                <a:solidFill>
                  <a:srgbClr val="FF0000"/>
                </a:solidFill>
              </a:rPr>
              <a:t>Cont</a:t>
            </a:r>
            <a:r>
              <a:rPr lang="en-US" altLang="zh-CN" b="0" dirty="0">
                <a:solidFill>
                  <a:srgbClr val="FF0000"/>
                </a:solidFill>
              </a:rPr>
              <a:t> = </a:t>
            </a:r>
            <a:r>
              <a:rPr lang="en-US" altLang="zh-CN" b="0" dirty="0" err="1">
                <a:solidFill>
                  <a:srgbClr val="FF0000"/>
                </a:solidFill>
              </a:rPr>
              <a:t>deque</a:t>
            </a:r>
            <a:r>
              <a:rPr lang="en-US" altLang="zh-CN" b="0" dirty="0">
                <a:solidFill>
                  <a:srgbClr val="FF0000"/>
                </a:solidFill>
              </a:rPr>
              <a:t>&lt;T&gt; &gt;</a:t>
            </a:r>
            <a:r>
              <a:rPr lang="en-US" altLang="zh-CN" dirty="0">
                <a:solidFill>
                  <a:srgbClr val="FF0000"/>
                </a:solidFill>
              </a:rPr>
              <a:t/>
            </a:r>
            <a:br>
              <a:rPr lang="en-US" altLang="zh-CN" dirty="0">
                <a:solidFill>
                  <a:srgbClr val="FF0000"/>
                </a:solidFill>
              </a:rPr>
            </a:br>
            <a:r>
              <a:rPr lang="en-US" altLang="zh-CN" b="0" dirty="0">
                <a:solidFill>
                  <a:srgbClr val="FF0000"/>
                </a:solidFill>
              </a:rPr>
              <a:t>class queue{</a:t>
            </a:r>
            <a:r>
              <a:rPr lang="en-US" altLang="zh-CN" dirty="0">
                <a:solidFill>
                  <a:srgbClr val="FF0000"/>
                </a:solidFill>
              </a:rPr>
              <a:t/>
            </a:r>
            <a:br>
              <a:rPr lang="en-US" altLang="zh-CN" dirty="0">
                <a:solidFill>
                  <a:srgbClr val="FF0000"/>
                </a:solidFill>
              </a:rPr>
            </a:br>
            <a:r>
              <a:rPr lang="en-US" altLang="zh-CN" b="0" dirty="0">
                <a:solidFill>
                  <a:srgbClr val="FF0000"/>
                </a:solidFill>
              </a:rPr>
              <a:t>    ...</a:t>
            </a:r>
            <a:r>
              <a:rPr lang="en-US" altLang="zh-CN" dirty="0">
                <a:solidFill>
                  <a:srgbClr val="FF0000"/>
                </a:solidFill>
              </a:rPr>
              <a:t/>
            </a:r>
            <a:br>
              <a:rPr lang="en-US" altLang="zh-CN" dirty="0">
                <a:solidFill>
                  <a:srgbClr val="FF0000"/>
                </a:solidFill>
              </a:rPr>
            </a:br>
            <a:r>
              <a:rPr lang="en-US" altLang="zh-CN" b="0" dirty="0" smtClean="0">
                <a:solidFill>
                  <a:srgbClr val="FF0000"/>
                </a:solidFill>
              </a:rPr>
              <a:t>};</a:t>
            </a:r>
          </a:p>
          <a:p>
            <a:pPr marL="0" indent="0">
              <a:buNone/>
              <a:defRPr/>
            </a:pPr>
            <a:r>
              <a:rPr lang="en-US" altLang="zh-CN" b="0" dirty="0"/>
              <a:t>queue </a:t>
            </a:r>
            <a:r>
              <a:rPr lang="zh-CN" altLang="en-US" b="0" dirty="0"/>
              <a:t>同样也有和 </a:t>
            </a:r>
            <a:r>
              <a:rPr lang="en-US" altLang="zh-CN" b="0" dirty="0"/>
              <a:t>stack </a:t>
            </a:r>
            <a:r>
              <a:rPr lang="zh-CN" altLang="en-US" b="0" dirty="0"/>
              <a:t>类似的 </a:t>
            </a:r>
            <a:r>
              <a:rPr lang="en-US" altLang="zh-CN" b="0" dirty="0"/>
              <a:t>push</a:t>
            </a:r>
            <a:r>
              <a:rPr lang="zh-CN" altLang="en-US" b="0" dirty="0"/>
              <a:t>、</a:t>
            </a:r>
            <a:r>
              <a:rPr lang="en-US" altLang="zh-CN" b="0" dirty="0"/>
              <a:t>pop</a:t>
            </a:r>
            <a:r>
              <a:rPr lang="zh-CN" altLang="en-US" b="0" dirty="0"/>
              <a:t>、</a:t>
            </a:r>
            <a:r>
              <a:rPr lang="en-US" altLang="zh-CN" b="0" dirty="0"/>
              <a:t>top </a:t>
            </a:r>
            <a:r>
              <a:rPr lang="zh-CN" altLang="en-US" b="0" dirty="0"/>
              <a:t>函数。区别在于，</a:t>
            </a:r>
            <a:r>
              <a:rPr lang="en-US" altLang="zh-CN" b="0" dirty="0"/>
              <a:t>queue </a:t>
            </a:r>
            <a:r>
              <a:rPr lang="zh-CN" altLang="en-US" b="0" dirty="0"/>
              <a:t>的 </a:t>
            </a:r>
            <a:r>
              <a:rPr lang="en-US" altLang="zh-CN" b="0" dirty="0"/>
              <a:t>push </a:t>
            </a:r>
            <a:r>
              <a:rPr lang="zh-CN" altLang="en-US" b="0" dirty="0"/>
              <a:t>发生在队尾，</a:t>
            </a:r>
            <a:r>
              <a:rPr lang="en-US" altLang="zh-CN" b="0" dirty="0"/>
              <a:t>pop </a:t>
            </a:r>
            <a:r>
              <a:rPr lang="zh-CN" altLang="en-US" b="0" dirty="0"/>
              <a:t>和 </a:t>
            </a:r>
            <a:r>
              <a:rPr lang="en-US" altLang="zh-CN" b="0" dirty="0"/>
              <a:t>top </a:t>
            </a:r>
            <a:r>
              <a:rPr lang="zh-CN" altLang="en-US" b="0" dirty="0"/>
              <a:t>发生在队头。</a:t>
            </a:r>
            <a:endParaRPr lang="zh-CN" altLang="en-US" sz="2801" kern="0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zh-CN" altLang="en-US" sz="2400" b="0" kern="0" dirty="0"/>
              <a:t>对一个队列常用的操作有，在队列尾增加一个元素、在队列头取一个元素以及测试队列是否为空、是否为满等操作。</a:t>
            </a:r>
          </a:p>
        </p:txBody>
      </p:sp>
      <p:pic>
        <p:nvPicPr>
          <p:cNvPr id="4" name="矩形 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51" y="-26590"/>
            <a:ext cx="9162631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22511" y="70247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/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/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660302" y="25797"/>
            <a:ext cx="6374977" cy="58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latin typeface="Rockwell" pitchFamily="18" charset="0"/>
                <a:ea typeface="微软雅黑" pitchFamily="34" charset="-122"/>
              </a:rPr>
              <a:t>6.</a:t>
            </a:r>
            <a:r>
              <a:rPr lang="zh-CN" altLang="en-US" sz="3200" dirty="0">
                <a:latin typeface="Rockwell" pitchFamily="18" charset="0"/>
                <a:ea typeface="微软雅黑" pitchFamily="34" charset="-122"/>
              </a:rPr>
              <a:t>队列 </a:t>
            </a:r>
            <a:r>
              <a:rPr lang="en-US" altLang="zh-CN" sz="3200" dirty="0">
                <a:latin typeface="Rockwell" pitchFamily="18" charset="0"/>
                <a:ea typeface="微软雅黑" pitchFamily="34" charset="-122"/>
              </a:rPr>
              <a:t>queue</a:t>
            </a:r>
            <a:r>
              <a:rPr lang="zh-CN" altLang="en-US" sz="3200" dirty="0">
                <a:latin typeface="Rockwell" pitchFamily="18" charset="0"/>
                <a:ea typeface="微软雅黑" pitchFamily="34" charset="-122"/>
              </a:rPr>
              <a:t>和</a:t>
            </a:r>
            <a:r>
              <a:rPr lang="en-US" altLang="zh-CN" sz="3200" dirty="0" err="1">
                <a:latin typeface="Rockwell" pitchFamily="18" charset="0"/>
                <a:ea typeface="微软雅黑" pitchFamily="34" charset="-122"/>
              </a:rPr>
              <a:t>priority_queue</a:t>
            </a:r>
            <a:endParaRPr lang="en-US" altLang="zh-CN" sz="3200" dirty="0"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075928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3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20297" y="1197546"/>
            <a:ext cx="11878053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CN" sz="2000" b="0" dirty="0" err="1"/>
              <a:t>priority_queue</a:t>
            </a:r>
            <a:r>
              <a:rPr lang="zh-CN" altLang="en-US" sz="2000" b="0" dirty="0"/>
              <a:t>是“优先队列”。它和普通队列的区别在于，优先队列的队头元素总是最大的</a:t>
            </a:r>
            <a:r>
              <a:rPr lang="en-US" altLang="zh-CN" sz="2000" b="0" dirty="0"/>
              <a:t>——</a:t>
            </a:r>
            <a:r>
              <a:rPr lang="zh-CN" altLang="en-US" sz="2000" b="0" dirty="0"/>
              <a:t>即执行 </a:t>
            </a:r>
            <a:r>
              <a:rPr lang="en-US" altLang="zh-CN" sz="2000" b="0" dirty="0"/>
              <a:t>pop </a:t>
            </a:r>
            <a:r>
              <a:rPr lang="zh-CN" altLang="en-US" sz="2000" b="0" dirty="0"/>
              <a:t>操作时，删除的总是最大的元素；执行 </a:t>
            </a:r>
            <a:r>
              <a:rPr lang="en-US" altLang="zh-CN" sz="2000" b="0" dirty="0"/>
              <a:t>top </a:t>
            </a:r>
            <a:r>
              <a:rPr lang="zh-CN" altLang="en-US" sz="2000" b="0" dirty="0"/>
              <a:t>操作时，返回的是最大元素的引用。</a:t>
            </a:r>
          </a:p>
          <a:p>
            <a:pPr>
              <a:defRPr/>
            </a:pPr>
            <a:r>
              <a:rPr lang="en-US" altLang="zh-CN" sz="2000" b="0" dirty="0" err="1"/>
              <a:t>priority_queue</a:t>
            </a:r>
            <a:r>
              <a:rPr lang="en-US" altLang="zh-CN" sz="2000" b="0" dirty="0"/>
              <a:t> </a:t>
            </a:r>
            <a:r>
              <a:rPr lang="en-US" altLang="zh-CN" sz="2000" b="0" dirty="0" smtClean="0"/>
              <a:t> </a:t>
            </a:r>
            <a:r>
              <a:rPr lang="zh-CN" altLang="en-US" sz="2000" b="0" dirty="0"/>
              <a:t>的定义如下</a:t>
            </a:r>
            <a:r>
              <a:rPr lang="zh-CN" altLang="en-US" sz="2000" b="0" dirty="0" smtClean="0"/>
              <a:t>：</a:t>
            </a:r>
            <a:endParaRPr lang="en-US" altLang="zh-CN" sz="2000" b="0" dirty="0" smtClean="0"/>
          </a:p>
          <a:p>
            <a:pPr marL="0" indent="0">
              <a:buNone/>
              <a:defRPr/>
            </a:pPr>
            <a:r>
              <a:rPr lang="en-US" altLang="zh-CN" sz="2000" b="0" dirty="0">
                <a:solidFill>
                  <a:srgbClr val="FF0000"/>
                </a:solidFill>
              </a:rPr>
              <a:t>template &lt; class T, class Container = vector &lt;T&gt;, class Compare = less&lt;T&gt; &gt;</a:t>
            </a:r>
            <a:r>
              <a:rPr lang="en-US" altLang="zh-CN" sz="2000" dirty="0">
                <a:solidFill>
                  <a:srgbClr val="FF0000"/>
                </a:solidFill>
              </a:rPr>
              <a:t/>
            </a:r>
            <a:br>
              <a:rPr lang="en-US" altLang="zh-CN" sz="2000" dirty="0">
                <a:solidFill>
                  <a:srgbClr val="FF0000"/>
                </a:solidFill>
              </a:rPr>
            </a:br>
            <a:r>
              <a:rPr lang="en-US" altLang="zh-CN" sz="2000" b="0" dirty="0">
                <a:solidFill>
                  <a:srgbClr val="FF0000"/>
                </a:solidFill>
              </a:rPr>
              <a:t>class </a:t>
            </a:r>
            <a:r>
              <a:rPr lang="en-US" altLang="zh-CN" sz="2000" b="0" dirty="0" err="1">
                <a:solidFill>
                  <a:srgbClr val="FF0000"/>
                </a:solidFill>
              </a:rPr>
              <a:t>priority_queue</a:t>
            </a:r>
            <a:r>
              <a:rPr lang="en-US" altLang="zh-CN" sz="2000" b="0" dirty="0">
                <a:solidFill>
                  <a:srgbClr val="FF0000"/>
                </a:solidFill>
              </a:rPr>
              <a:t>{</a:t>
            </a:r>
            <a:r>
              <a:rPr lang="en-US" altLang="zh-CN" sz="2000" dirty="0">
                <a:solidFill>
                  <a:srgbClr val="FF0000"/>
                </a:solidFill>
              </a:rPr>
              <a:t/>
            </a:r>
            <a:br>
              <a:rPr lang="en-US" altLang="zh-CN" sz="2000" dirty="0">
                <a:solidFill>
                  <a:srgbClr val="FF0000"/>
                </a:solidFill>
              </a:rPr>
            </a:br>
            <a:r>
              <a:rPr lang="en-US" altLang="zh-CN" sz="2000" b="0" dirty="0">
                <a:solidFill>
                  <a:srgbClr val="FF0000"/>
                </a:solidFill>
              </a:rPr>
              <a:t>    ...</a:t>
            </a:r>
            <a:r>
              <a:rPr lang="en-US" altLang="zh-CN" sz="2000" dirty="0">
                <a:solidFill>
                  <a:srgbClr val="FF0000"/>
                </a:solidFill>
              </a:rPr>
              <a:t/>
            </a:r>
            <a:br>
              <a:rPr lang="en-US" altLang="zh-CN" sz="2000" dirty="0">
                <a:solidFill>
                  <a:srgbClr val="FF0000"/>
                </a:solidFill>
              </a:rPr>
            </a:br>
            <a:r>
              <a:rPr lang="en-US" altLang="zh-CN" sz="2000" b="0" dirty="0" smtClean="0">
                <a:solidFill>
                  <a:srgbClr val="FF0000"/>
                </a:solidFill>
              </a:rPr>
              <a:t>};</a:t>
            </a:r>
          </a:p>
          <a:p>
            <a:pPr marL="0" indent="0">
              <a:buNone/>
              <a:defRPr/>
            </a:pPr>
            <a:r>
              <a:rPr lang="en-US" altLang="zh-CN" sz="2000" b="0" dirty="0" err="1"/>
              <a:t>priority_queue</a:t>
            </a:r>
            <a:r>
              <a:rPr lang="en-US" altLang="zh-CN" sz="2000" b="0" dirty="0"/>
              <a:t> </a:t>
            </a:r>
            <a:r>
              <a:rPr lang="zh-CN" altLang="en-US" sz="2000" b="0" dirty="0"/>
              <a:t>的第三个类型参数可以用来指定排序规则。</a:t>
            </a:r>
            <a:endParaRPr lang="en-US" altLang="zh-CN" sz="2000" b="0" dirty="0" smtClean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altLang="zh-CN" sz="2000" b="0" dirty="0" err="1"/>
              <a:t>priority_queue</a:t>
            </a:r>
            <a:r>
              <a:rPr lang="en-US" altLang="zh-CN" sz="2000" b="0" dirty="0"/>
              <a:t> </a:t>
            </a:r>
            <a:r>
              <a:rPr lang="zh-CN" altLang="en-US" sz="2000" b="0" dirty="0"/>
              <a:t>是使用“堆排序”技术实现的，其内部并非完全有序，但却能确保最大元素总在队头。因此，</a:t>
            </a:r>
            <a:r>
              <a:rPr lang="en-US" altLang="zh-CN" sz="2000" b="0" dirty="0" err="1"/>
              <a:t>priority_queue</a:t>
            </a:r>
            <a:r>
              <a:rPr lang="en-US" altLang="zh-CN" sz="2000" b="0" dirty="0"/>
              <a:t> </a:t>
            </a:r>
            <a:r>
              <a:rPr lang="zh-CN" altLang="en-US" sz="2000" b="0" dirty="0"/>
              <a:t>特别适用于“不停地在一堆元素中取走最大的元素”这种情况。</a:t>
            </a:r>
            <a:r>
              <a:rPr lang="en-US" altLang="zh-CN" sz="2000" b="0" dirty="0" err="1"/>
              <a:t>priority_queue</a:t>
            </a:r>
            <a:r>
              <a:rPr lang="en-US" altLang="zh-CN" sz="2000" b="0" dirty="0"/>
              <a:t> </a:t>
            </a:r>
            <a:r>
              <a:rPr lang="zh-CN" altLang="en-US" sz="2000" b="0" dirty="0"/>
              <a:t>插入和删除元素的复杂度都是 </a:t>
            </a:r>
            <a:r>
              <a:rPr lang="en-US" altLang="zh-CN" sz="2000" b="0" dirty="0"/>
              <a:t>O(log(n))</a:t>
            </a:r>
            <a:r>
              <a:rPr lang="zh-CN" altLang="en-US" sz="2000" b="0" dirty="0"/>
              <a:t>。虽然用 </a:t>
            </a:r>
            <a:r>
              <a:rPr lang="en-US" altLang="zh-CN" sz="2000" b="0" dirty="0"/>
              <a:t>set/multiset </a:t>
            </a:r>
            <a:r>
              <a:rPr lang="zh-CN" altLang="en-US" sz="2000" b="0" dirty="0"/>
              <a:t>也能完成此项工作，但是 </a:t>
            </a:r>
            <a:r>
              <a:rPr lang="en-US" altLang="zh-CN" sz="2000" b="0" dirty="0" err="1"/>
              <a:t>priority_queue</a:t>
            </a:r>
            <a:r>
              <a:rPr lang="en-US" altLang="zh-CN" sz="2000" b="0" dirty="0"/>
              <a:t> </a:t>
            </a:r>
            <a:r>
              <a:rPr lang="zh-CN" altLang="en-US" sz="2000" b="0" dirty="0"/>
              <a:t>比它们略快一些。</a:t>
            </a:r>
            <a:endParaRPr lang="zh-CN" altLang="en-US" sz="2000" kern="0" dirty="0"/>
          </a:p>
        </p:txBody>
      </p:sp>
      <p:pic>
        <p:nvPicPr>
          <p:cNvPr id="4" name="矩形 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51" y="-26590"/>
            <a:ext cx="9162631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22511" y="70247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/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/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660302" y="25797"/>
            <a:ext cx="6374977" cy="58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latin typeface="Rockwell" pitchFamily="18" charset="0"/>
                <a:ea typeface="微软雅黑" pitchFamily="34" charset="-122"/>
              </a:rPr>
              <a:t>6.</a:t>
            </a:r>
            <a:r>
              <a:rPr lang="zh-CN" altLang="en-US" sz="3200" dirty="0">
                <a:latin typeface="Rockwell" pitchFamily="18" charset="0"/>
                <a:ea typeface="微软雅黑" pitchFamily="34" charset="-122"/>
              </a:rPr>
              <a:t>队列 </a:t>
            </a:r>
            <a:r>
              <a:rPr lang="en-US" altLang="zh-CN" sz="3200" dirty="0">
                <a:latin typeface="Rockwell" pitchFamily="18" charset="0"/>
                <a:ea typeface="微软雅黑" pitchFamily="34" charset="-122"/>
              </a:rPr>
              <a:t>queue</a:t>
            </a:r>
            <a:r>
              <a:rPr lang="zh-CN" altLang="en-US" sz="3200" dirty="0">
                <a:latin typeface="Rockwell" pitchFamily="18" charset="0"/>
                <a:ea typeface="微软雅黑" pitchFamily="34" charset="-122"/>
              </a:rPr>
              <a:t>和</a:t>
            </a:r>
            <a:r>
              <a:rPr lang="en-US" altLang="zh-CN" sz="3200" dirty="0" err="1">
                <a:latin typeface="Rockwell" pitchFamily="18" charset="0"/>
                <a:ea typeface="微软雅黑" pitchFamily="34" charset="-122"/>
              </a:rPr>
              <a:t>priority_queue</a:t>
            </a:r>
            <a:endParaRPr lang="en-US" altLang="zh-CN" sz="3200" dirty="0"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55318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3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Text Box 3"/>
          <p:cNvSpPr txBox="1">
            <a:spLocks noChangeArrowheads="1"/>
          </p:cNvSpPr>
          <p:nvPr/>
        </p:nvSpPr>
        <p:spPr bwMode="auto">
          <a:xfrm>
            <a:off x="355873" y="1197546"/>
            <a:ext cx="11521280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/>
              <a:t>Using queue class in the Standard C++ Library, Instantiate a queue for strings and demonstrate the following functions in main( ) to show that you know how to use this class: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dirty="0"/>
              <a:t>	queue::push( )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dirty="0"/>
              <a:t>	queue::pop( )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dirty="0"/>
              <a:t>	queue::empty( )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dirty="0"/>
              <a:t>	queue::front( )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dirty="0"/>
              <a:t>	queue::back( )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dirty="0"/>
              <a:t>	queue::size( )</a:t>
            </a:r>
          </a:p>
        </p:txBody>
      </p:sp>
      <p:pic>
        <p:nvPicPr>
          <p:cNvPr id="14" name="矩形 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51" y="-26590"/>
            <a:ext cx="8226527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组合 14"/>
          <p:cNvGrpSpPr>
            <a:grpSpLocks/>
          </p:cNvGrpSpPr>
          <p:nvPr/>
        </p:nvGrpSpPr>
        <p:grpSpPr bwMode="auto">
          <a:xfrm>
            <a:off x="122511" y="70247"/>
            <a:ext cx="466725" cy="468313"/>
            <a:chOff x="1192404" y="608225"/>
            <a:chExt cx="1755828" cy="1759616"/>
          </a:xfrm>
        </p:grpSpPr>
        <p:grpSp>
          <p:nvGrpSpPr>
            <p:cNvPr id="1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2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/>
                </a:p>
              </p:txBody>
            </p:sp>
          </p:grpSp>
        </p:grpSp>
        <p:sp>
          <p:nvSpPr>
            <p:cNvPr id="1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/>
            </a:p>
          </p:txBody>
        </p:sp>
      </p:grpSp>
      <p:sp>
        <p:nvSpPr>
          <p:cNvPr id="22" name="TextBox 64"/>
          <p:cNvSpPr txBox="1">
            <a:spLocks noChangeArrowheads="1"/>
          </p:cNvSpPr>
          <p:nvPr/>
        </p:nvSpPr>
        <p:spPr bwMode="auto">
          <a:xfrm>
            <a:off x="660302" y="25797"/>
            <a:ext cx="7599113" cy="523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latin typeface="Rockwell" pitchFamily="18" charset="0"/>
                <a:ea typeface="微软雅黑" pitchFamily="34" charset="-122"/>
              </a:rPr>
              <a:t>6.</a:t>
            </a:r>
            <a:r>
              <a:rPr lang="zh-CN" altLang="en-US" sz="2800" dirty="0">
                <a:latin typeface="Rockwell" pitchFamily="18" charset="0"/>
                <a:ea typeface="微软雅黑" pitchFamily="34" charset="-122"/>
              </a:rPr>
              <a:t>队列 </a:t>
            </a:r>
            <a:r>
              <a:rPr lang="en-US" altLang="zh-CN" sz="2800" dirty="0">
                <a:latin typeface="Rockwell" pitchFamily="18" charset="0"/>
                <a:ea typeface="微软雅黑" pitchFamily="34" charset="-122"/>
              </a:rPr>
              <a:t>queue</a:t>
            </a:r>
            <a:r>
              <a:rPr lang="zh-CN" altLang="en-US" sz="2800" dirty="0">
                <a:latin typeface="Rockwell" pitchFamily="18" charset="0"/>
                <a:ea typeface="微软雅黑" pitchFamily="34" charset="-122"/>
              </a:rPr>
              <a:t>和</a:t>
            </a:r>
            <a:r>
              <a:rPr lang="en-US" altLang="zh-CN" sz="2800" dirty="0" err="1">
                <a:latin typeface="Rockwell" pitchFamily="18" charset="0"/>
                <a:ea typeface="微软雅黑" pitchFamily="34" charset="-122"/>
              </a:rPr>
              <a:t>priority_queue</a:t>
            </a:r>
            <a:endParaRPr lang="en-US" altLang="zh-CN" sz="2800" dirty="0"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380725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3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2"/>
          <p:cNvSpPr txBox="1">
            <a:spLocks noChangeArrowheads="1"/>
          </p:cNvSpPr>
          <p:nvPr/>
        </p:nvSpPr>
        <p:spPr bwMode="auto">
          <a:xfrm>
            <a:off x="914599" y="948842"/>
            <a:ext cx="5688632" cy="4487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200" dirty="0">
                <a:latin typeface="+mn-lt"/>
                <a:ea typeface="+mn-ea"/>
              </a:rPr>
              <a:t>#include &lt;</a:t>
            </a:r>
            <a:r>
              <a:rPr lang="en-US" altLang="zh-CN" sz="1200" dirty="0" err="1">
                <a:latin typeface="+mn-lt"/>
                <a:ea typeface="+mn-ea"/>
              </a:rPr>
              <a:t>iostream</a:t>
            </a:r>
            <a:r>
              <a:rPr lang="en-US" altLang="zh-CN" sz="1200" dirty="0">
                <a:latin typeface="+mn-lt"/>
                <a:ea typeface="+mn-ea"/>
              </a:rPr>
              <a:t>&gt;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CN" sz="1200" dirty="0">
                <a:latin typeface="+mn-lt"/>
                <a:ea typeface="+mn-ea"/>
              </a:rPr>
              <a:t>#include &lt;queue&gt;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CN" sz="1200" dirty="0">
                <a:latin typeface="+mn-lt"/>
                <a:ea typeface="+mn-ea"/>
              </a:rPr>
              <a:t>#include &lt;string&gt;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CN" sz="1200" dirty="0">
                <a:latin typeface="+mn-lt"/>
                <a:ea typeface="+mn-ea"/>
              </a:rPr>
              <a:t>using namespace </a:t>
            </a:r>
            <a:r>
              <a:rPr lang="en-US" altLang="zh-CN" sz="1200" dirty="0" err="1">
                <a:latin typeface="+mn-lt"/>
                <a:ea typeface="+mn-ea"/>
              </a:rPr>
              <a:t>std</a:t>
            </a:r>
            <a:r>
              <a:rPr lang="en-US" altLang="zh-CN" sz="1200" dirty="0">
                <a:latin typeface="+mn-lt"/>
                <a:ea typeface="+mn-ea"/>
              </a:rPr>
              <a:t>;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CN" sz="1200" dirty="0">
                <a:latin typeface="+mn-lt"/>
                <a:ea typeface="+mn-ea"/>
              </a:rPr>
              <a:t>void main( )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CN" sz="1200" dirty="0">
                <a:latin typeface="+mn-lt"/>
                <a:ea typeface="+mn-ea"/>
              </a:rPr>
              <a:t>{	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CN" sz="1200" dirty="0">
                <a:latin typeface="+mn-lt"/>
                <a:ea typeface="+mn-ea"/>
              </a:rPr>
              <a:t>     </a:t>
            </a:r>
            <a:r>
              <a:rPr lang="en-US" altLang="zh-CN" sz="1200" dirty="0" smtClean="0">
                <a:latin typeface="+mn-lt"/>
                <a:ea typeface="+mn-ea"/>
              </a:rPr>
              <a:t>queue&lt;string</a:t>
            </a:r>
            <a:r>
              <a:rPr lang="en-US" altLang="zh-CN" sz="1200" dirty="0">
                <a:latin typeface="+mn-lt"/>
                <a:ea typeface="+mn-ea"/>
              </a:rPr>
              <a:t>&gt; </a:t>
            </a:r>
            <a:r>
              <a:rPr lang="en-US" altLang="zh-CN" sz="1200" dirty="0" err="1">
                <a:latin typeface="+mn-lt"/>
                <a:ea typeface="+mn-ea"/>
              </a:rPr>
              <a:t>str_queue</a:t>
            </a:r>
            <a:r>
              <a:rPr lang="en-US" altLang="zh-CN" sz="1200" dirty="0">
                <a:latin typeface="+mn-lt"/>
                <a:ea typeface="+mn-ea"/>
              </a:rPr>
              <a:t>;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CN" sz="1200" dirty="0">
                <a:latin typeface="+mn-lt"/>
                <a:ea typeface="+mn-ea"/>
              </a:rPr>
              <a:t> </a:t>
            </a:r>
            <a:r>
              <a:rPr lang="en-US" altLang="zh-CN" sz="1200" dirty="0" smtClean="0">
                <a:latin typeface="+mn-lt"/>
                <a:ea typeface="+mn-ea"/>
              </a:rPr>
              <a:t>    </a:t>
            </a:r>
            <a:r>
              <a:rPr lang="en-US" altLang="zh-CN" sz="1200" dirty="0" err="1" smtClean="0">
                <a:latin typeface="+mn-lt"/>
                <a:ea typeface="+mn-ea"/>
              </a:rPr>
              <a:t>str_queue.push</a:t>
            </a:r>
            <a:r>
              <a:rPr lang="en-US" altLang="zh-CN" sz="1200" dirty="0">
                <a:latin typeface="+mn-lt"/>
                <a:ea typeface="+mn-ea"/>
              </a:rPr>
              <a:t>("string1");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CN" sz="1200" dirty="0" smtClean="0">
                <a:latin typeface="+mn-lt"/>
                <a:ea typeface="+mn-ea"/>
              </a:rPr>
              <a:t>     </a:t>
            </a:r>
            <a:r>
              <a:rPr lang="en-US" altLang="zh-CN" sz="1200" dirty="0" err="1" smtClean="0">
                <a:latin typeface="+mn-lt"/>
                <a:ea typeface="+mn-ea"/>
              </a:rPr>
              <a:t>str_queue.push</a:t>
            </a:r>
            <a:r>
              <a:rPr lang="en-US" altLang="zh-CN" sz="1200" dirty="0">
                <a:latin typeface="+mn-lt"/>
                <a:ea typeface="+mn-ea"/>
              </a:rPr>
              <a:t>("string2");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CN" sz="1200" dirty="0" smtClean="0">
                <a:latin typeface="+mn-lt"/>
                <a:ea typeface="+mn-ea"/>
              </a:rPr>
              <a:t>     </a:t>
            </a:r>
            <a:r>
              <a:rPr lang="en-US" altLang="zh-CN" sz="1200" dirty="0" err="1" smtClean="0">
                <a:latin typeface="+mn-lt"/>
                <a:ea typeface="+mn-ea"/>
              </a:rPr>
              <a:t>str_queue.push</a:t>
            </a:r>
            <a:r>
              <a:rPr lang="en-US" altLang="zh-CN" sz="1200" dirty="0">
                <a:latin typeface="+mn-lt"/>
                <a:ea typeface="+mn-ea"/>
              </a:rPr>
              <a:t>("string3");	</a:t>
            </a:r>
            <a:endParaRPr lang="en-US" altLang="zh-CN" sz="1200" dirty="0" smtClean="0">
              <a:latin typeface="+mn-lt"/>
              <a:ea typeface="+mn-ea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zh-CN" sz="1200" dirty="0" smtClean="0"/>
              <a:t>      </a:t>
            </a:r>
            <a:r>
              <a:rPr lang="en-US" altLang="zh-CN" sz="1200" dirty="0" err="1" smtClean="0"/>
              <a:t>cout</a:t>
            </a:r>
            <a:r>
              <a:rPr lang="en-US" altLang="zh-CN" sz="1200" dirty="0"/>
              <a:t>&lt;&lt;"the size of the queue </a:t>
            </a:r>
            <a:r>
              <a:rPr lang="en-US" altLang="zh-CN" sz="1200" dirty="0" smtClean="0"/>
              <a:t>is</a:t>
            </a:r>
            <a:r>
              <a:rPr lang="en-US" altLang="zh-CN" sz="1200" dirty="0"/>
              <a:t> </a:t>
            </a:r>
            <a:r>
              <a:rPr lang="en-US" altLang="zh-CN" sz="1200" dirty="0" smtClean="0"/>
              <a:t>"&lt;&lt;</a:t>
            </a:r>
            <a:r>
              <a:rPr lang="en-US" altLang="zh-CN" sz="1200" dirty="0" err="1"/>
              <a:t>str_queue.size</a:t>
            </a:r>
            <a:r>
              <a:rPr lang="en-US" altLang="zh-CN" sz="1200" dirty="0"/>
              <a:t>()&lt;&lt;</a:t>
            </a:r>
            <a:r>
              <a:rPr lang="en-US" altLang="zh-CN" sz="1200" dirty="0" err="1"/>
              <a:t>endl</a:t>
            </a:r>
            <a:r>
              <a:rPr lang="en-US" altLang="zh-CN" sz="1200" dirty="0"/>
              <a:t>;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CN" sz="1200" dirty="0" smtClean="0"/>
              <a:t>      </a:t>
            </a:r>
            <a:r>
              <a:rPr lang="en-US" altLang="zh-CN" sz="1200" dirty="0" err="1" smtClean="0"/>
              <a:t>cout</a:t>
            </a:r>
            <a:r>
              <a:rPr lang="en-US" altLang="zh-CN" sz="1200" dirty="0"/>
              <a:t>&lt;&lt;"the front one "&lt;&lt;</a:t>
            </a:r>
            <a:r>
              <a:rPr lang="en-US" altLang="zh-CN" sz="1200" dirty="0" err="1"/>
              <a:t>str_queue.front</a:t>
            </a:r>
            <a:r>
              <a:rPr lang="en-US" altLang="zh-CN" sz="1200" dirty="0"/>
              <a:t>()&lt;&lt;</a:t>
            </a:r>
            <a:r>
              <a:rPr lang="en-US" altLang="zh-CN" sz="1200" dirty="0" err="1"/>
              <a:t>endl</a:t>
            </a:r>
            <a:r>
              <a:rPr lang="en-US" altLang="zh-CN" sz="1200" dirty="0"/>
              <a:t>;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CN" sz="1200" dirty="0" smtClean="0"/>
              <a:t>      </a:t>
            </a:r>
            <a:r>
              <a:rPr lang="en-US" altLang="zh-CN" sz="1200" dirty="0" err="1" smtClean="0"/>
              <a:t>cout</a:t>
            </a:r>
            <a:r>
              <a:rPr lang="en-US" altLang="zh-CN" sz="1200" dirty="0"/>
              <a:t>&lt;&lt;"the back one "&lt;&lt;</a:t>
            </a:r>
            <a:r>
              <a:rPr lang="en-US" altLang="zh-CN" sz="1200" dirty="0" err="1"/>
              <a:t>str_queue.back</a:t>
            </a:r>
            <a:r>
              <a:rPr lang="en-US" altLang="zh-CN" sz="1200" dirty="0"/>
              <a:t>()&lt;&lt;</a:t>
            </a:r>
            <a:r>
              <a:rPr lang="en-US" altLang="zh-CN" sz="1200" dirty="0" err="1"/>
              <a:t>endl</a:t>
            </a:r>
            <a:r>
              <a:rPr lang="en-US" altLang="zh-CN" sz="1200" dirty="0"/>
              <a:t>;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CN" sz="1200" dirty="0" smtClean="0"/>
              <a:t>      </a:t>
            </a:r>
            <a:r>
              <a:rPr lang="en-US" altLang="zh-CN" sz="1200" dirty="0" err="1" smtClean="0"/>
              <a:t>str_queue.pop</a:t>
            </a:r>
            <a:r>
              <a:rPr lang="en-US" altLang="zh-CN" sz="1200" dirty="0"/>
              <a:t>( );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CN" sz="1200" dirty="0" smtClean="0"/>
              <a:t>      </a:t>
            </a:r>
            <a:r>
              <a:rPr lang="en-US" altLang="zh-CN" sz="1200" dirty="0" err="1" smtClean="0"/>
              <a:t>str_queue.pop</a:t>
            </a:r>
            <a:r>
              <a:rPr lang="en-US" altLang="zh-CN" sz="1200" dirty="0"/>
              <a:t>( );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CN" sz="1200" dirty="0" smtClean="0"/>
              <a:t>      </a:t>
            </a:r>
            <a:r>
              <a:rPr lang="en-US" altLang="zh-CN" sz="1200" dirty="0" err="1" smtClean="0"/>
              <a:t>str_queue.pop</a:t>
            </a:r>
            <a:r>
              <a:rPr lang="en-US" altLang="zh-CN" sz="1200" dirty="0"/>
              <a:t>( );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CN" sz="1200" dirty="0" smtClean="0"/>
              <a:t>      if </a:t>
            </a:r>
            <a:r>
              <a:rPr lang="en-US" altLang="zh-CN" sz="1200" dirty="0"/>
              <a:t>(</a:t>
            </a:r>
            <a:r>
              <a:rPr lang="en-US" altLang="zh-CN" sz="1200" dirty="0" err="1"/>
              <a:t>str_queue.empty</a:t>
            </a:r>
            <a:r>
              <a:rPr lang="en-US" altLang="zh-CN" sz="1200" dirty="0"/>
              <a:t>( ))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CN" sz="1200" dirty="0" smtClean="0"/>
              <a:t>           </a:t>
            </a:r>
            <a:r>
              <a:rPr lang="en-US" altLang="zh-CN" sz="1200" dirty="0" err="1" smtClean="0"/>
              <a:t>cout</a:t>
            </a:r>
            <a:r>
              <a:rPr lang="en-US" altLang="zh-CN" sz="1200" dirty="0"/>
              <a:t>&lt;&lt;" the queue is empty!"&lt;&lt;</a:t>
            </a:r>
            <a:r>
              <a:rPr lang="en-US" altLang="zh-CN" sz="1200" dirty="0" err="1"/>
              <a:t>endl</a:t>
            </a:r>
            <a:r>
              <a:rPr lang="en-US" altLang="zh-CN" sz="1200" dirty="0"/>
              <a:t>;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CN" sz="1200" dirty="0"/>
              <a:t>}</a:t>
            </a:r>
          </a:p>
          <a:p>
            <a:pPr eaLnBrk="1" hangingPunct="1">
              <a:spcBef>
                <a:spcPct val="20000"/>
              </a:spcBef>
            </a:pPr>
            <a:endParaRPr lang="en-US" altLang="zh-CN" sz="1200" dirty="0">
              <a:latin typeface="+mn-lt"/>
              <a:ea typeface="+mn-ea"/>
            </a:endParaRPr>
          </a:p>
        </p:txBody>
      </p:sp>
      <p:pic>
        <p:nvPicPr>
          <p:cNvPr id="3" name="矩形 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67" y="33983"/>
            <a:ext cx="6930384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140127" y="130820"/>
            <a:ext cx="466725" cy="468313"/>
            <a:chOff x="1192404" y="608225"/>
            <a:chExt cx="1755828" cy="1759616"/>
          </a:xfrm>
        </p:grpSpPr>
        <p:grpSp>
          <p:nvGrpSpPr>
            <p:cNvPr id="5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7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8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/>
                </a:p>
              </p:txBody>
            </p:sp>
          </p:grpSp>
        </p:grpSp>
        <p:sp>
          <p:nvSpPr>
            <p:cNvPr id="6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/>
            </a:p>
          </p:txBody>
        </p:sp>
      </p:grpSp>
      <p:sp>
        <p:nvSpPr>
          <p:cNvPr id="11" name="TextBox 64"/>
          <p:cNvSpPr txBox="1">
            <a:spLocks noChangeArrowheads="1"/>
          </p:cNvSpPr>
          <p:nvPr/>
        </p:nvSpPr>
        <p:spPr bwMode="auto">
          <a:xfrm>
            <a:off x="663124" y="81021"/>
            <a:ext cx="5294858" cy="584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1" kern="0" dirty="0" smtClean="0"/>
              <a:t>例</a:t>
            </a:r>
            <a:r>
              <a:rPr lang="en-US" altLang="zh-CN" sz="3201" kern="0" dirty="0" smtClean="0"/>
              <a:t>14.</a:t>
            </a:r>
            <a:r>
              <a:rPr lang="zh-CN" altLang="en-US" sz="3201" kern="0" dirty="0"/>
              <a:t>队列</a:t>
            </a:r>
            <a:r>
              <a:rPr lang="en-US" altLang="zh-CN" sz="3201" kern="0" dirty="0"/>
              <a:t>queue</a:t>
            </a:r>
            <a:r>
              <a:rPr lang="zh-CN" altLang="en-US" sz="3201" kern="0" dirty="0"/>
              <a:t>的应用</a:t>
            </a:r>
            <a:r>
              <a:rPr lang="zh-CN" altLang="en-US" sz="3201" kern="0" dirty="0" smtClean="0"/>
              <a:t>实例</a:t>
            </a:r>
            <a:endParaRPr lang="zh-CN" altLang="en-US" sz="3200" dirty="0"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25114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"/>
          <p:cNvSpPr txBox="1">
            <a:spLocks noChangeArrowheads="1"/>
          </p:cNvSpPr>
          <p:nvPr/>
        </p:nvSpPr>
        <p:spPr bwMode="auto">
          <a:xfrm>
            <a:off x="144468" y="678706"/>
            <a:ext cx="5882699" cy="5909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dirty="0"/>
              <a:t>#include &lt;queue&gt;</a:t>
            </a:r>
          </a:p>
          <a:p>
            <a:r>
              <a:rPr lang="en-US" altLang="zh-CN" sz="1400" dirty="0"/>
              <a:t>#include &lt;</a:t>
            </a:r>
            <a:r>
              <a:rPr lang="en-US" altLang="zh-CN" sz="1400" dirty="0" err="1"/>
              <a:t>iostream</a:t>
            </a:r>
            <a:r>
              <a:rPr lang="en-US" altLang="zh-CN" sz="1400" dirty="0"/>
              <a:t>&gt;</a:t>
            </a:r>
          </a:p>
          <a:p>
            <a:r>
              <a:rPr lang="en-US" altLang="zh-CN" sz="1400" b="1" dirty="0"/>
              <a:t>u</a:t>
            </a:r>
            <a:r>
              <a:rPr lang="en-US" altLang="zh-CN" sz="1400" b="1" dirty="0">
                <a:hlinkClick r:id="rId2"/>
              </a:rPr>
              <a:t>sin</a:t>
            </a:r>
            <a:r>
              <a:rPr lang="en-US" altLang="zh-CN" sz="1400" b="1" dirty="0"/>
              <a:t>g</a:t>
            </a:r>
            <a:r>
              <a:rPr lang="en-US" altLang="zh-CN" sz="1400" dirty="0"/>
              <a:t> </a:t>
            </a:r>
            <a:r>
              <a:rPr lang="en-US" altLang="zh-CN" sz="1400" b="1" dirty="0"/>
              <a:t>namespace</a:t>
            </a:r>
            <a:r>
              <a:rPr lang="en-US" altLang="zh-CN" sz="1400" dirty="0"/>
              <a:t> </a:t>
            </a:r>
            <a:r>
              <a:rPr lang="en-US" altLang="zh-CN" sz="1400" dirty="0" err="1"/>
              <a:t>std</a:t>
            </a:r>
            <a:r>
              <a:rPr lang="en-US" altLang="zh-CN" sz="1400" dirty="0"/>
              <a:t>;</a:t>
            </a:r>
          </a:p>
          <a:p>
            <a:r>
              <a:rPr lang="en-US" altLang="zh-CN" sz="1400" dirty="0" err="1"/>
              <a:t>int</a:t>
            </a:r>
            <a:r>
              <a:rPr lang="en-US" altLang="zh-CN" sz="1400" dirty="0"/>
              <a:t> main()</a:t>
            </a:r>
          </a:p>
          <a:p>
            <a:r>
              <a:rPr lang="en-US" altLang="zh-CN" sz="1400" dirty="0"/>
              <a:t>{</a:t>
            </a:r>
          </a:p>
          <a:p>
            <a:r>
              <a:rPr lang="en-US" altLang="zh-CN" sz="1400" dirty="0" smtClean="0"/>
              <a:t>      </a:t>
            </a:r>
            <a:r>
              <a:rPr lang="en-US" altLang="zh-CN" sz="1400" dirty="0" err="1" smtClean="0"/>
              <a:t>priority_queue</a:t>
            </a:r>
            <a:r>
              <a:rPr lang="en-US" altLang="zh-CN" sz="1400" dirty="0" smtClean="0"/>
              <a:t>&lt;double</a:t>
            </a:r>
            <a:r>
              <a:rPr lang="en-US" altLang="zh-CN" sz="1400" dirty="0"/>
              <a:t>&gt; pq1;</a:t>
            </a:r>
          </a:p>
          <a:p>
            <a:r>
              <a:rPr lang="en-US" altLang="zh-CN" sz="1400" dirty="0" smtClean="0"/>
              <a:t>      pq1.push(3.2</a:t>
            </a:r>
            <a:r>
              <a:rPr lang="en-US" altLang="zh-CN" sz="1400" dirty="0"/>
              <a:t>); </a:t>
            </a:r>
            <a:endParaRPr lang="en-US" altLang="zh-CN" sz="1400" dirty="0" smtClean="0"/>
          </a:p>
          <a:p>
            <a:r>
              <a:rPr lang="en-US" altLang="zh-CN" sz="1400" dirty="0"/>
              <a:t> </a:t>
            </a:r>
            <a:r>
              <a:rPr lang="en-US" altLang="zh-CN" sz="1400" dirty="0" smtClean="0"/>
              <a:t>     pq1.push(9.8</a:t>
            </a:r>
            <a:r>
              <a:rPr lang="en-US" altLang="zh-CN" sz="1400" dirty="0"/>
              <a:t>); </a:t>
            </a:r>
            <a:endParaRPr lang="en-US" altLang="zh-CN" sz="1400" dirty="0" smtClean="0"/>
          </a:p>
          <a:p>
            <a:r>
              <a:rPr lang="en-US" altLang="zh-CN" sz="1400" dirty="0"/>
              <a:t> </a:t>
            </a:r>
            <a:r>
              <a:rPr lang="en-US" altLang="zh-CN" sz="1400" dirty="0" smtClean="0"/>
              <a:t>     pq1.push(9.8</a:t>
            </a:r>
            <a:r>
              <a:rPr lang="en-US" altLang="zh-CN" sz="1400" dirty="0"/>
              <a:t>); </a:t>
            </a:r>
            <a:endParaRPr lang="en-US" altLang="zh-CN" sz="1400" dirty="0" smtClean="0"/>
          </a:p>
          <a:p>
            <a:r>
              <a:rPr lang="en-US" altLang="zh-CN" sz="1400" dirty="0"/>
              <a:t> </a:t>
            </a:r>
            <a:r>
              <a:rPr lang="en-US" altLang="zh-CN" sz="1400" dirty="0" smtClean="0"/>
              <a:t>     pq1.push(5.4</a:t>
            </a:r>
            <a:r>
              <a:rPr lang="en-US" altLang="zh-CN" sz="1400" dirty="0"/>
              <a:t>);</a:t>
            </a:r>
          </a:p>
          <a:p>
            <a:r>
              <a:rPr lang="en-US" altLang="zh-CN" sz="1400" b="1" dirty="0" smtClean="0"/>
              <a:t>      while</a:t>
            </a:r>
            <a:r>
              <a:rPr lang="en-US" altLang="zh-CN" sz="1400" dirty="0"/>
              <a:t>(!pq1.empty()) {</a:t>
            </a:r>
          </a:p>
          <a:p>
            <a:r>
              <a:rPr lang="en-US" altLang="zh-CN" sz="1400" dirty="0" smtClean="0"/>
              <a:t>            </a:t>
            </a:r>
            <a:r>
              <a:rPr lang="en-US" altLang="zh-CN" sz="1400" dirty="0" err="1" smtClean="0"/>
              <a:t>cout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&lt;&lt; pq1.top() &lt;&lt; " ";</a:t>
            </a:r>
          </a:p>
          <a:p>
            <a:r>
              <a:rPr lang="en-US" altLang="zh-CN" sz="1400" dirty="0" smtClean="0"/>
              <a:t>            pq1.pop</a:t>
            </a:r>
            <a:r>
              <a:rPr lang="en-US" altLang="zh-CN" sz="1400" dirty="0"/>
              <a:t>();</a:t>
            </a:r>
          </a:p>
          <a:p>
            <a:r>
              <a:rPr lang="en-US" altLang="zh-CN" sz="1400" dirty="0" smtClean="0"/>
              <a:t>      } </a:t>
            </a:r>
            <a:r>
              <a:rPr lang="en-US" altLang="zh-CN" sz="1400" dirty="0"/>
              <a:t>//</a:t>
            </a:r>
            <a:r>
              <a:rPr lang="zh-CN" altLang="en-US" sz="1400" dirty="0"/>
              <a:t>上面输出 </a:t>
            </a:r>
            <a:r>
              <a:rPr lang="en-US" altLang="zh-CN" sz="1400" dirty="0"/>
              <a:t>9.8 9.8 5.4 3.2</a:t>
            </a:r>
            <a:endParaRPr lang="zh-CN" altLang="en-US" sz="1400" dirty="0"/>
          </a:p>
          <a:p>
            <a:r>
              <a:rPr lang="en-US" altLang="zh-CN" sz="1400" dirty="0" smtClean="0"/>
              <a:t>      </a:t>
            </a:r>
            <a:r>
              <a:rPr lang="en-US" altLang="zh-CN" sz="1400" dirty="0" err="1" smtClean="0"/>
              <a:t>cout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&lt;&lt; </a:t>
            </a:r>
            <a:r>
              <a:rPr lang="en-US" altLang="zh-CN" sz="1400" dirty="0" err="1"/>
              <a:t>endl</a:t>
            </a:r>
            <a:r>
              <a:rPr lang="en-US" altLang="zh-CN" sz="1400" dirty="0"/>
              <a:t>;</a:t>
            </a:r>
          </a:p>
          <a:p>
            <a:r>
              <a:rPr lang="en-US" altLang="zh-CN" sz="1400" dirty="0" smtClean="0"/>
              <a:t>       </a:t>
            </a:r>
            <a:r>
              <a:rPr lang="en-US" altLang="zh-CN" sz="1400" dirty="0" err="1" smtClean="0"/>
              <a:t>priority_queue</a:t>
            </a:r>
            <a:r>
              <a:rPr lang="en-US" altLang="zh-CN" sz="1400" dirty="0" smtClean="0"/>
              <a:t>&lt;</a:t>
            </a:r>
            <a:r>
              <a:rPr lang="en-US" altLang="zh-CN" sz="1400" dirty="0" err="1" smtClean="0"/>
              <a:t>double,vector</a:t>
            </a:r>
            <a:r>
              <a:rPr lang="en-US" altLang="zh-CN" sz="1400" dirty="0" smtClean="0"/>
              <a:t>&lt;double</a:t>
            </a:r>
            <a:r>
              <a:rPr lang="en-US" altLang="zh-CN" sz="1400" dirty="0"/>
              <a:t>&gt;,greater&lt;double&gt; &gt; pq2;</a:t>
            </a:r>
          </a:p>
          <a:p>
            <a:r>
              <a:rPr lang="en-US" altLang="zh-CN" sz="1400" dirty="0" smtClean="0"/>
              <a:t>       pq2.push(3.2</a:t>
            </a:r>
            <a:r>
              <a:rPr lang="en-US" altLang="zh-CN" sz="1400" dirty="0"/>
              <a:t>); </a:t>
            </a:r>
            <a:endParaRPr lang="en-US" altLang="zh-CN" sz="1400" dirty="0" smtClean="0"/>
          </a:p>
          <a:p>
            <a:r>
              <a:rPr lang="en-US" altLang="zh-CN" sz="1400" dirty="0"/>
              <a:t> </a:t>
            </a:r>
            <a:r>
              <a:rPr lang="en-US" altLang="zh-CN" sz="1400" dirty="0" smtClean="0"/>
              <a:t>      pq2.push(9.8</a:t>
            </a:r>
            <a:r>
              <a:rPr lang="en-US" altLang="zh-CN" sz="1400" dirty="0"/>
              <a:t>); </a:t>
            </a:r>
            <a:endParaRPr lang="en-US" altLang="zh-CN" sz="1400" dirty="0" smtClean="0"/>
          </a:p>
          <a:p>
            <a:r>
              <a:rPr lang="en-US" altLang="zh-CN" sz="1400" dirty="0"/>
              <a:t> </a:t>
            </a:r>
            <a:r>
              <a:rPr lang="en-US" altLang="zh-CN" sz="1400" dirty="0" smtClean="0"/>
              <a:t>      pq2.push(9.8</a:t>
            </a:r>
            <a:r>
              <a:rPr lang="en-US" altLang="zh-CN" sz="1400" dirty="0"/>
              <a:t>); </a:t>
            </a:r>
            <a:endParaRPr lang="en-US" altLang="zh-CN" sz="1400" dirty="0" smtClean="0"/>
          </a:p>
          <a:p>
            <a:r>
              <a:rPr lang="en-US" altLang="zh-CN" sz="1400" dirty="0"/>
              <a:t> </a:t>
            </a:r>
            <a:r>
              <a:rPr lang="en-US" altLang="zh-CN" sz="1400" dirty="0" smtClean="0"/>
              <a:t>      pq2.push(5.4</a:t>
            </a:r>
            <a:r>
              <a:rPr lang="en-US" altLang="zh-CN" sz="1400" dirty="0"/>
              <a:t>);</a:t>
            </a:r>
          </a:p>
          <a:p>
            <a:r>
              <a:rPr lang="en-US" altLang="zh-CN" sz="1400" b="1" dirty="0" smtClean="0"/>
              <a:t>       while</a:t>
            </a:r>
            <a:r>
              <a:rPr lang="en-US" altLang="zh-CN" sz="1400" dirty="0"/>
              <a:t>(!pq2.empty()) {</a:t>
            </a:r>
          </a:p>
          <a:p>
            <a:r>
              <a:rPr lang="en-US" altLang="zh-CN" sz="1400" dirty="0" smtClean="0"/>
              <a:t>              </a:t>
            </a:r>
            <a:r>
              <a:rPr lang="en-US" altLang="zh-CN" sz="1400" dirty="0" err="1" smtClean="0"/>
              <a:t>cout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&lt;&lt; pq2.top() &lt;&lt; " ";</a:t>
            </a:r>
          </a:p>
          <a:p>
            <a:r>
              <a:rPr lang="en-US" altLang="zh-CN" sz="1400" dirty="0" smtClean="0"/>
              <a:t>              pq2.pop</a:t>
            </a:r>
            <a:r>
              <a:rPr lang="en-US" altLang="zh-CN" sz="1400" dirty="0"/>
              <a:t>();</a:t>
            </a:r>
          </a:p>
          <a:p>
            <a:r>
              <a:rPr lang="en-US" altLang="zh-CN" sz="1400" dirty="0" smtClean="0"/>
              <a:t>       }</a:t>
            </a:r>
            <a:endParaRPr lang="en-US" altLang="zh-CN" sz="1400" dirty="0"/>
          </a:p>
          <a:p>
            <a:r>
              <a:rPr lang="en-US" altLang="zh-CN" sz="1400" dirty="0" smtClean="0"/>
              <a:t> //</a:t>
            </a:r>
            <a:r>
              <a:rPr lang="zh-CN" altLang="en-US" sz="1400" dirty="0" smtClean="0"/>
              <a:t>上面输出 </a:t>
            </a:r>
            <a:r>
              <a:rPr lang="en-US" altLang="zh-CN" sz="1400" dirty="0" smtClean="0"/>
              <a:t>3.2 5.4 9.8 9.8</a:t>
            </a:r>
            <a:endParaRPr lang="zh-CN" altLang="en-US" sz="1400" dirty="0" smtClean="0"/>
          </a:p>
          <a:p>
            <a:r>
              <a:rPr lang="en-US" altLang="zh-CN" sz="1400" b="1" dirty="0" smtClean="0"/>
              <a:t>       return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0;</a:t>
            </a:r>
          </a:p>
          <a:p>
            <a:r>
              <a:rPr lang="en-US" altLang="zh-CN" sz="1400" dirty="0"/>
              <a:t>}</a:t>
            </a:r>
          </a:p>
        </p:txBody>
      </p:sp>
      <p:pic>
        <p:nvPicPr>
          <p:cNvPr id="3" name="矩形 1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67" y="33983"/>
            <a:ext cx="6930384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140127" y="130820"/>
            <a:ext cx="466725" cy="468313"/>
            <a:chOff x="1192404" y="608225"/>
            <a:chExt cx="1755828" cy="1759616"/>
          </a:xfrm>
        </p:grpSpPr>
        <p:grpSp>
          <p:nvGrpSpPr>
            <p:cNvPr id="5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7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8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" name="任意多边形 83"/>
                <p:cNvPicPr>
                  <a:picLocks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/>
                </a:p>
              </p:txBody>
            </p:sp>
          </p:grpSp>
        </p:grpSp>
        <p:sp>
          <p:nvSpPr>
            <p:cNvPr id="6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/>
            </a:p>
          </p:txBody>
        </p:sp>
      </p:grpSp>
      <p:sp>
        <p:nvSpPr>
          <p:cNvPr id="11" name="TextBox 64"/>
          <p:cNvSpPr txBox="1">
            <a:spLocks noChangeArrowheads="1"/>
          </p:cNvSpPr>
          <p:nvPr/>
        </p:nvSpPr>
        <p:spPr bwMode="auto">
          <a:xfrm>
            <a:off x="663123" y="81021"/>
            <a:ext cx="6372155" cy="584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1" kern="0" dirty="0" smtClean="0"/>
              <a:t>例</a:t>
            </a:r>
            <a:r>
              <a:rPr lang="en-US" altLang="zh-CN" sz="3201" kern="0" dirty="0" smtClean="0"/>
              <a:t>15.</a:t>
            </a:r>
            <a:r>
              <a:rPr lang="zh-CN" altLang="en-US" sz="3201" kern="0" dirty="0" smtClean="0"/>
              <a:t>队列</a:t>
            </a:r>
            <a:r>
              <a:rPr lang="en-US" altLang="zh-CN" dirty="0" err="1"/>
              <a:t>priority_queue</a:t>
            </a:r>
            <a:r>
              <a:rPr lang="zh-CN" altLang="en-US" sz="3201" kern="0" dirty="0" smtClean="0"/>
              <a:t>的</a:t>
            </a:r>
            <a:r>
              <a:rPr lang="zh-CN" altLang="en-US" sz="3201" kern="0" dirty="0"/>
              <a:t>应用</a:t>
            </a:r>
            <a:r>
              <a:rPr lang="zh-CN" altLang="en-US" sz="3201" kern="0" dirty="0" smtClean="0"/>
              <a:t>实例</a:t>
            </a:r>
            <a:endParaRPr lang="zh-CN" altLang="en-US" sz="3200" dirty="0">
              <a:latin typeface="Rockwell" pitchFamily="18" charset="0"/>
              <a:ea typeface="微软雅黑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63271" y="3573810"/>
            <a:ext cx="36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程序的输出结果是：</a:t>
            </a:r>
            <a:br>
              <a:rPr lang="zh-CN" altLang="en-US" dirty="0"/>
            </a:br>
            <a:r>
              <a:rPr lang="en-US" altLang="zh-CN" dirty="0"/>
              <a:t>9.8 9.8 5.4 3.2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/>
              <a:t>3.2 5.4 9.8 9.8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694055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4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Text Box 2"/>
          <p:cNvSpPr txBox="1">
            <a:spLocks noChangeArrowheads="1"/>
          </p:cNvSpPr>
          <p:nvPr/>
        </p:nvSpPr>
        <p:spPr bwMode="auto">
          <a:xfrm>
            <a:off x="60297" y="909514"/>
            <a:ext cx="12140297" cy="4216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/>
              <a:t>stack </a:t>
            </a:r>
            <a:r>
              <a:rPr lang="zh-CN" altLang="en-US" sz="2000" dirty="0"/>
              <a:t>是容器适配器的一种。要使用 </a:t>
            </a:r>
            <a:r>
              <a:rPr lang="en-US" altLang="zh-CN" sz="2000" dirty="0"/>
              <a:t>stack</a:t>
            </a:r>
            <a:r>
              <a:rPr lang="zh-CN" altLang="en-US" sz="2000" dirty="0"/>
              <a:t>，必须包含头文件 </a:t>
            </a:r>
            <a:r>
              <a:rPr lang="en-US" altLang="zh-CN" sz="2000" dirty="0"/>
              <a:t>&lt;stack&gt;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/>
              <a:t>stack</a:t>
            </a:r>
            <a:r>
              <a:rPr lang="zh-CN" altLang="en-US" sz="2000" dirty="0"/>
              <a:t>就是“栈”。栈是一种后进先出的元素序列，访问和删除都只能对栈顶的元素（即最后一个被加入栈的元素）进行，并且元素也只能被添加到栈顶。栈内的元素不能访问。如果一定要访问栈内的元素，只能将其上方的元素全部从栈中删除，使之变成栈顶元素才可以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/>
              <a:t>stack</a:t>
            </a:r>
            <a:r>
              <a:rPr lang="zh-CN" altLang="en-US" dirty="0"/>
              <a:t>的定义如下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i="1" dirty="0">
                <a:solidFill>
                  <a:srgbClr val="FF0000"/>
                </a:solidFill>
              </a:rPr>
              <a:t>template &lt; class T, class </a:t>
            </a:r>
            <a:r>
              <a:rPr lang="en-US" altLang="zh-CN" i="1" dirty="0" err="1">
                <a:solidFill>
                  <a:srgbClr val="FF0000"/>
                </a:solidFill>
              </a:rPr>
              <a:t>Cont</a:t>
            </a:r>
            <a:r>
              <a:rPr lang="en-US" altLang="zh-CN" i="1" dirty="0">
                <a:solidFill>
                  <a:srgbClr val="FF0000"/>
                </a:solidFill>
              </a:rPr>
              <a:t> == </a:t>
            </a:r>
            <a:r>
              <a:rPr lang="en-US" altLang="zh-CN" i="1" dirty="0" err="1">
                <a:solidFill>
                  <a:srgbClr val="FF0000"/>
                </a:solidFill>
              </a:rPr>
              <a:t>deque</a:t>
            </a:r>
            <a:r>
              <a:rPr lang="en-US" altLang="zh-CN" i="1" dirty="0">
                <a:solidFill>
                  <a:srgbClr val="FF0000"/>
                </a:solidFill>
              </a:rPr>
              <a:t> &lt;T&gt; &gt;</a:t>
            </a:r>
            <a:r>
              <a:rPr lang="en-US" altLang="zh-CN" sz="2000" i="1" dirty="0">
                <a:solidFill>
                  <a:srgbClr val="FF0000"/>
                </a:solidFill>
              </a:rPr>
              <a:t/>
            </a:r>
            <a:br>
              <a:rPr lang="en-US" altLang="zh-CN" sz="2000" i="1" dirty="0">
                <a:solidFill>
                  <a:srgbClr val="FF0000"/>
                </a:solidFill>
              </a:rPr>
            </a:br>
            <a:r>
              <a:rPr lang="en-US" altLang="zh-CN" i="1" dirty="0">
                <a:solidFill>
                  <a:srgbClr val="FF0000"/>
                </a:solidFill>
              </a:rPr>
              <a:t>class stack{</a:t>
            </a:r>
            <a:r>
              <a:rPr lang="en-US" altLang="zh-CN" sz="2000" i="1" dirty="0">
                <a:solidFill>
                  <a:srgbClr val="FF0000"/>
                </a:solidFill>
              </a:rPr>
              <a:t/>
            </a:r>
            <a:br>
              <a:rPr lang="en-US" altLang="zh-CN" sz="2000" i="1" dirty="0">
                <a:solidFill>
                  <a:srgbClr val="FF0000"/>
                </a:solidFill>
              </a:rPr>
            </a:br>
            <a:r>
              <a:rPr lang="en-US" altLang="zh-CN" i="1" dirty="0">
                <a:solidFill>
                  <a:srgbClr val="FF0000"/>
                </a:solidFill>
              </a:rPr>
              <a:t>    ...</a:t>
            </a:r>
            <a:r>
              <a:rPr lang="en-US" altLang="zh-CN" sz="2000" i="1" dirty="0">
                <a:solidFill>
                  <a:srgbClr val="FF0000"/>
                </a:solidFill>
              </a:rPr>
              <a:t/>
            </a:r>
            <a:br>
              <a:rPr lang="en-US" altLang="zh-CN" sz="2000" i="1" dirty="0">
                <a:solidFill>
                  <a:srgbClr val="FF0000"/>
                </a:solidFill>
              </a:rPr>
            </a:br>
            <a:r>
              <a:rPr lang="en-US" altLang="zh-CN" i="1" dirty="0" smtClean="0">
                <a:solidFill>
                  <a:srgbClr val="FF0000"/>
                </a:solidFill>
              </a:rPr>
              <a:t>};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虽然 </a:t>
            </a:r>
            <a:r>
              <a:rPr lang="en-US" altLang="zh-CN" dirty="0"/>
              <a:t>stack </a:t>
            </a:r>
            <a:r>
              <a:rPr lang="zh-CN" altLang="en-US" dirty="0"/>
              <a:t>使用顺序容器实现，但它不提供顺序容器具有的成员函数。除了 </a:t>
            </a:r>
            <a:r>
              <a:rPr lang="en-US" altLang="zh-CN" dirty="0"/>
              <a:t>size</a:t>
            </a:r>
            <a:r>
              <a:rPr lang="zh-CN" altLang="en-US" dirty="0"/>
              <a:t>、 </a:t>
            </a:r>
            <a:r>
              <a:rPr lang="en-US" altLang="zh-CN" dirty="0"/>
              <a:t>empty </a:t>
            </a:r>
            <a:r>
              <a:rPr lang="zh-CN" altLang="en-US" dirty="0"/>
              <a:t>这两个所有容器都有的成员函数外，</a:t>
            </a:r>
            <a:r>
              <a:rPr lang="en-US" altLang="zh-CN" dirty="0"/>
              <a:t>stack </a:t>
            </a:r>
            <a:r>
              <a:rPr lang="zh-CN" altLang="en-US" dirty="0"/>
              <a:t>还有以下三个成员</a:t>
            </a:r>
            <a:r>
              <a:rPr lang="zh-CN" altLang="en-US" dirty="0" smtClean="0"/>
              <a:t>函数</a:t>
            </a:r>
            <a:endParaRPr lang="en-US" altLang="zh-CN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i="1" dirty="0">
              <a:solidFill>
                <a:srgbClr val="FF0000"/>
              </a:solidFill>
            </a:endParaRPr>
          </a:p>
        </p:txBody>
      </p:sp>
      <p:pic>
        <p:nvPicPr>
          <p:cNvPr id="4" name="矩形 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67" y="33983"/>
            <a:ext cx="6930384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40127" y="130820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/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/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663124" y="81021"/>
            <a:ext cx="5294858" cy="646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1" kern="0" dirty="0" smtClean="0"/>
              <a:t>7.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 stack</a:t>
            </a:r>
            <a:endParaRPr lang="zh-CN" altLang="en-US" sz="3200" dirty="0">
              <a:latin typeface="Rockwell" pitchFamily="18" charset="0"/>
              <a:ea typeface="微软雅黑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468873"/>
              </p:ext>
            </p:extLst>
          </p:nvPr>
        </p:nvGraphicFramePr>
        <p:xfrm>
          <a:off x="482551" y="5013970"/>
          <a:ext cx="10521950" cy="1287780"/>
        </p:xfrm>
        <a:graphic>
          <a:graphicData uri="http://schemas.openxmlformats.org/drawingml/2006/table">
            <a:tbl>
              <a:tblPr/>
              <a:tblGrid>
                <a:gridCol w="5260975">
                  <a:extLst>
                    <a:ext uri="{9D8B030D-6E8A-4147-A177-3AD203B41FA5}">
                      <a16:colId xmlns:a16="http://schemas.microsoft.com/office/drawing/2014/main" val="1390165460"/>
                    </a:ext>
                  </a:extLst>
                </a:gridCol>
                <a:gridCol w="5260975">
                  <a:extLst>
                    <a:ext uri="{9D8B030D-6E8A-4147-A177-3AD203B41FA5}">
                      <a16:colId xmlns:a16="http://schemas.microsoft.com/office/drawing/2014/main" val="24549610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void pop();</a:t>
                      </a:r>
                    </a:p>
                  </a:txBody>
                  <a:tcPr marL="31750" marR="31750" marT="31750" marB="3175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弹出（即删除）栈顶元素</a:t>
                      </a:r>
                    </a:p>
                  </a:txBody>
                  <a:tcPr marL="31750" marR="31750" marT="31750" marB="3175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002953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 &amp; top();</a:t>
                      </a:r>
                    </a:p>
                  </a:txBody>
                  <a:tcPr marL="31750" marR="31750" marT="31750" marB="3175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返回栈顶元素的引用。通过此函数可以读取栈顶元素的值，也可以修改栈顶元素</a:t>
                      </a:r>
                    </a:p>
                  </a:txBody>
                  <a:tcPr marL="31750" marR="31750" marT="31750" marB="3175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8335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void push (const T &amp; x);</a:t>
                      </a:r>
                    </a:p>
                  </a:txBody>
                  <a:tcPr marL="31750" marR="31750" marT="31750" marB="3175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将 </a:t>
                      </a:r>
                      <a:r>
                        <a:rPr lang="en-US" dirty="0">
                          <a:effectLst/>
                        </a:rPr>
                        <a:t>x </a:t>
                      </a:r>
                      <a:r>
                        <a:rPr lang="zh-CN" altLang="en-US" dirty="0">
                          <a:effectLst/>
                        </a:rPr>
                        <a:t>压入栈顶</a:t>
                      </a:r>
                    </a:p>
                  </a:txBody>
                  <a:tcPr marL="31750" marR="31750" marT="31750" marB="3175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215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366193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6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Text Box 2"/>
          <p:cNvSpPr txBox="1">
            <a:spLocks noChangeArrowheads="1"/>
          </p:cNvSpPr>
          <p:nvPr/>
        </p:nvSpPr>
        <p:spPr bwMode="auto">
          <a:xfrm>
            <a:off x="58053" y="884444"/>
            <a:ext cx="12140297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dirty="0" smtClean="0"/>
              <a:t>//</a:t>
            </a:r>
            <a:r>
              <a:rPr lang="en-US" altLang="zh-CN" sz="2000" dirty="0" smtClean="0">
                <a:solidFill>
                  <a:schemeClr val="bg2"/>
                </a:solidFill>
              </a:rPr>
              <a:t>A</a:t>
            </a:r>
            <a:r>
              <a:rPr lang="en-US" altLang="zh-CN" sz="2000" dirty="0">
                <a:solidFill>
                  <a:schemeClr val="bg2"/>
                </a:solidFill>
              </a:rPr>
              <a:t> </a:t>
            </a:r>
            <a:r>
              <a:rPr lang="en-US" altLang="zh-CN" sz="2000" dirty="0">
                <a:solidFill>
                  <a:schemeClr val="bg2"/>
                </a:solidFill>
                <a:hlinkClick r:id="rId2"/>
              </a:rPr>
              <a:t>stack</a:t>
            </a:r>
            <a:r>
              <a:rPr lang="en-US" altLang="zh-CN" sz="2000" dirty="0">
                <a:solidFill>
                  <a:schemeClr val="bg2"/>
                </a:solidFill>
              </a:rPr>
              <a:t> is a container that permits to insert and extract its elements only from the top of the </a:t>
            </a:r>
            <a:r>
              <a:rPr lang="en-US" altLang="zh-CN" sz="2000" dirty="0" smtClean="0">
                <a:solidFill>
                  <a:schemeClr val="bg2"/>
                </a:solidFill>
              </a:rPr>
              <a:t>container</a:t>
            </a:r>
            <a:r>
              <a:rPr lang="en-US" altLang="zh-CN" sz="2000" dirty="0">
                <a:solidFill>
                  <a:schemeClr val="bg2"/>
                </a:solidFill>
              </a:rPr>
              <a:t>:</a:t>
            </a:r>
          </a:p>
          <a:p>
            <a:r>
              <a:rPr lang="en-US" altLang="zh-CN" sz="2000" dirty="0"/>
              <a:t>#include &lt;</a:t>
            </a:r>
            <a:r>
              <a:rPr lang="en-US" altLang="zh-CN" sz="2000" dirty="0" err="1"/>
              <a:t>cassert</a:t>
            </a:r>
            <a:r>
              <a:rPr lang="en-US" altLang="zh-CN" sz="2000" dirty="0"/>
              <a:t>&gt;</a:t>
            </a:r>
          </a:p>
          <a:p>
            <a:r>
              <a:rPr lang="en-US" altLang="zh-CN" sz="2000" dirty="0"/>
              <a:t> #include &lt;stack&gt; </a:t>
            </a:r>
          </a:p>
          <a:p>
            <a:r>
              <a:rPr lang="en-US" altLang="zh-CN" sz="2000" dirty="0"/>
              <a:t>using namespace </a:t>
            </a:r>
            <a:r>
              <a:rPr lang="en-US" altLang="zh-CN" sz="2000" dirty="0" err="1"/>
              <a:t>std</a:t>
            </a:r>
            <a:r>
              <a:rPr lang="en-US" altLang="zh-CN" sz="2000" dirty="0"/>
              <a:t>;</a:t>
            </a:r>
          </a:p>
          <a:p>
            <a:r>
              <a:rPr lang="en-US" altLang="zh-CN" sz="2000" dirty="0"/>
              <a:t>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main (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argc</a:t>
            </a:r>
            <a:r>
              <a:rPr lang="en-US" altLang="zh-CN" sz="2000" dirty="0"/>
              <a:t>, char* </a:t>
            </a:r>
            <a:r>
              <a:rPr lang="en-US" altLang="zh-CN" sz="2000" dirty="0" err="1"/>
              <a:t>argv</a:t>
            </a:r>
            <a:r>
              <a:rPr lang="en-US" altLang="zh-CN" sz="2000" dirty="0"/>
              <a:t>[]) </a:t>
            </a:r>
            <a:endParaRPr lang="en-US" altLang="zh-CN" sz="2000" dirty="0" smtClean="0"/>
          </a:p>
          <a:p>
            <a:r>
              <a:rPr lang="en-US" altLang="zh-CN" sz="2000" dirty="0" smtClean="0"/>
              <a:t>{ </a:t>
            </a:r>
            <a:endParaRPr lang="en-US" altLang="zh-CN" sz="2000" dirty="0"/>
          </a:p>
          <a:p>
            <a:r>
              <a:rPr lang="en-US" altLang="zh-CN" sz="2000" dirty="0"/>
              <a:t>   </a:t>
            </a:r>
            <a:r>
              <a:rPr lang="en-US" altLang="zh-CN" sz="2000" dirty="0" smtClean="0"/>
              <a:t>    stack</a:t>
            </a:r>
            <a:r>
              <a:rPr lang="en-US" altLang="zh-CN" sz="2000" dirty="0"/>
              <a:t>&lt;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&gt; </a:t>
            </a:r>
            <a:r>
              <a:rPr lang="en-US" altLang="zh-CN" sz="2000" dirty="0" err="1"/>
              <a:t>st</a:t>
            </a:r>
            <a:r>
              <a:rPr lang="en-US" altLang="zh-CN" sz="2000" dirty="0"/>
              <a:t>; </a:t>
            </a:r>
          </a:p>
          <a:p>
            <a:r>
              <a:rPr lang="en-US" altLang="zh-CN" sz="2000" dirty="0"/>
              <a:t>   </a:t>
            </a:r>
            <a:r>
              <a:rPr lang="en-US" altLang="zh-CN" sz="2000" dirty="0" smtClean="0"/>
              <a:t>    </a:t>
            </a:r>
            <a:r>
              <a:rPr lang="en-US" altLang="zh-CN" sz="2000" dirty="0" err="1" smtClean="0"/>
              <a:t>st.push</a:t>
            </a:r>
            <a:r>
              <a:rPr lang="en-US" altLang="zh-CN" sz="2000" dirty="0"/>
              <a:t>( 100 ); 		// push number on the stack </a:t>
            </a:r>
          </a:p>
          <a:p>
            <a:r>
              <a:rPr lang="en-US" altLang="zh-CN" sz="2000" dirty="0"/>
              <a:t>   </a:t>
            </a:r>
            <a:r>
              <a:rPr lang="en-US" altLang="zh-CN" sz="2000" dirty="0" smtClean="0"/>
              <a:t>    assert</a:t>
            </a:r>
            <a:r>
              <a:rPr lang="en-US" altLang="zh-CN" sz="2000" dirty="0"/>
              <a:t>(   </a:t>
            </a:r>
            <a:r>
              <a:rPr lang="en-US" altLang="zh-CN" sz="2000" dirty="0" err="1"/>
              <a:t>st.size</a:t>
            </a:r>
            <a:r>
              <a:rPr lang="en-US" altLang="zh-CN" sz="2000" dirty="0"/>
              <a:t>() == 1 ); 	// verify one element is on the stack </a:t>
            </a:r>
          </a:p>
          <a:p>
            <a:r>
              <a:rPr lang="en-US" altLang="zh-CN" sz="2000" dirty="0"/>
              <a:t>   </a:t>
            </a:r>
            <a:r>
              <a:rPr lang="en-US" altLang="zh-CN" sz="2000" dirty="0" smtClean="0"/>
              <a:t>    assert</a:t>
            </a:r>
            <a:r>
              <a:rPr lang="en-US" altLang="zh-CN" sz="2000" dirty="0"/>
              <a:t>( </a:t>
            </a:r>
            <a:r>
              <a:rPr lang="en-US" altLang="zh-CN" sz="2000" dirty="0" err="1"/>
              <a:t>st.top</a:t>
            </a:r>
            <a:r>
              <a:rPr lang="en-US" altLang="zh-CN" sz="2000" dirty="0"/>
              <a:t>() == 100 );	// verify element value </a:t>
            </a:r>
          </a:p>
          <a:p>
            <a:r>
              <a:rPr lang="en-US" altLang="zh-CN" sz="2000" dirty="0"/>
              <a:t>   </a:t>
            </a:r>
            <a:r>
              <a:rPr lang="en-US" altLang="zh-CN" sz="2000" dirty="0" smtClean="0"/>
              <a:t>    </a:t>
            </a:r>
            <a:r>
              <a:rPr lang="en-US" altLang="zh-CN" sz="2000" dirty="0" err="1" smtClean="0"/>
              <a:t>st.top</a:t>
            </a:r>
            <a:r>
              <a:rPr lang="en-US" altLang="zh-CN" sz="2000" dirty="0"/>
              <a:t>() = 456; 		// assign new value </a:t>
            </a:r>
          </a:p>
          <a:p>
            <a:r>
              <a:rPr lang="en-US" altLang="zh-CN" sz="2000" dirty="0"/>
              <a:t>   </a:t>
            </a:r>
            <a:r>
              <a:rPr lang="en-US" altLang="zh-CN" sz="2000" dirty="0" smtClean="0"/>
              <a:t>    assert</a:t>
            </a:r>
            <a:r>
              <a:rPr lang="en-US" altLang="zh-CN" sz="2000" dirty="0"/>
              <a:t>( </a:t>
            </a:r>
            <a:r>
              <a:rPr lang="en-US" altLang="zh-CN" sz="2000" dirty="0" err="1"/>
              <a:t>st.top</a:t>
            </a:r>
            <a:r>
              <a:rPr lang="en-US" altLang="zh-CN" sz="2000" dirty="0"/>
              <a:t>() == 456 ); </a:t>
            </a:r>
          </a:p>
          <a:p>
            <a:r>
              <a:rPr lang="en-US" altLang="zh-CN" sz="2000" dirty="0"/>
              <a:t>   </a:t>
            </a:r>
            <a:r>
              <a:rPr lang="en-US" altLang="zh-CN" sz="2000" dirty="0" smtClean="0"/>
              <a:t>    </a:t>
            </a:r>
            <a:r>
              <a:rPr lang="en-US" altLang="zh-CN" sz="2000" dirty="0" err="1" smtClean="0"/>
              <a:t>st.pop</a:t>
            </a:r>
            <a:r>
              <a:rPr lang="en-US" altLang="zh-CN" sz="2000" dirty="0"/>
              <a:t>(); 			</a:t>
            </a:r>
            <a:r>
              <a:rPr lang="en-US" altLang="zh-CN" sz="2000" dirty="0" smtClean="0"/>
              <a:t>//  remove </a:t>
            </a:r>
            <a:r>
              <a:rPr lang="en-US" altLang="zh-CN" sz="2000" dirty="0"/>
              <a:t>element </a:t>
            </a:r>
          </a:p>
          <a:p>
            <a:r>
              <a:rPr lang="en-US" altLang="zh-CN" sz="2000" dirty="0"/>
              <a:t>   </a:t>
            </a:r>
            <a:r>
              <a:rPr lang="en-US" altLang="zh-CN" sz="2000" dirty="0" smtClean="0"/>
              <a:t>    assert</a:t>
            </a:r>
            <a:r>
              <a:rPr lang="en-US" altLang="zh-CN" sz="2000" dirty="0"/>
              <a:t>( </a:t>
            </a:r>
            <a:r>
              <a:rPr lang="en-US" altLang="zh-CN" sz="2000" dirty="0" err="1"/>
              <a:t>st.empty</a:t>
            </a:r>
            <a:r>
              <a:rPr lang="en-US" altLang="zh-CN" sz="2000" dirty="0"/>
              <a:t>() == true ); </a:t>
            </a:r>
          </a:p>
          <a:p>
            <a:r>
              <a:rPr lang="en-US" altLang="zh-CN" sz="2000" dirty="0"/>
              <a:t>   </a:t>
            </a:r>
            <a:r>
              <a:rPr lang="en-US" altLang="zh-CN" sz="2000" dirty="0" smtClean="0"/>
              <a:t>    return </a:t>
            </a:r>
            <a:r>
              <a:rPr lang="en-US" altLang="zh-CN" sz="2000" dirty="0"/>
              <a:t>0; </a:t>
            </a:r>
          </a:p>
          <a:p>
            <a:r>
              <a:rPr lang="en-US" altLang="zh-CN" sz="2000" dirty="0"/>
              <a:t>}</a:t>
            </a:r>
          </a:p>
        </p:txBody>
      </p:sp>
      <p:pic>
        <p:nvPicPr>
          <p:cNvPr id="4" name="矩形 1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67" y="33983"/>
            <a:ext cx="6930384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40127" y="130820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/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/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663124" y="81021"/>
            <a:ext cx="5294858" cy="646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1" kern="0" dirty="0" smtClean="0"/>
              <a:t>例</a:t>
            </a:r>
            <a:r>
              <a:rPr lang="en-US" altLang="zh-CN" sz="3201" kern="0" dirty="0" smtClean="0"/>
              <a:t>16.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</a:rPr>
              <a:t>stack</a:t>
            </a:r>
            <a:r>
              <a:rPr lang="zh-CN" altLang="en-US" sz="3201" kern="0" dirty="0" smtClean="0"/>
              <a:t>的</a:t>
            </a:r>
            <a:r>
              <a:rPr lang="zh-CN" altLang="en-US" sz="3201" kern="0" dirty="0"/>
              <a:t>应用</a:t>
            </a:r>
            <a:r>
              <a:rPr lang="zh-CN" altLang="en-US" sz="3201" kern="0" dirty="0" smtClean="0"/>
              <a:t>实例</a:t>
            </a:r>
            <a:endParaRPr lang="zh-CN" altLang="en-US" sz="3200" dirty="0"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93554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3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Text Box 2"/>
          <p:cNvSpPr txBox="1">
            <a:spLocks noChangeArrowheads="1"/>
          </p:cNvSpPr>
          <p:nvPr/>
        </p:nvSpPr>
        <p:spPr bwMode="auto">
          <a:xfrm>
            <a:off x="58053" y="884444"/>
            <a:ext cx="5899929" cy="550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 dirty="0"/>
              <a:t>#include &lt;</a:t>
            </a:r>
            <a:r>
              <a:rPr lang="en-US" altLang="zh-CN" sz="1600" dirty="0" err="1"/>
              <a:t>iostream</a:t>
            </a:r>
            <a:r>
              <a:rPr lang="en-US" altLang="zh-CN" sz="1600" dirty="0"/>
              <a:t>&gt;</a:t>
            </a:r>
          </a:p>
          <a:p>
            <a:r>
              <a:rPr lang="en-US" altLang="zh-CN" sz="1600" dirty="0"/>
              <a:t>#include &lt;stack&gt; //</a:t>
            </a:r>
            <a:r>
              <a:rPr lang="zh-CN" altLang="en-US" sz="1600" dirty="0"/>
              <a:t>使用</a:t>
            </a:r>
            <a:r>
              <a:rPr lang="en-US" altLang="zh-CN" sz="1600" dirty="0"/>
              <a:t>stack</a:t>
            </a:r>
            <a:r>
              <a:rPr lang="zh-CN" altLang="en-US" sz="1600" dirty="0"/>
              <a:t>需要包含此头文件</a:t>
            </a:r>
          </a:p>
          <a:p>
            <a:r>
              <a:rPr lang="en-US" altLang="zh-CN" sz="1600" b="1" dirty="0"/>
              <a:t>u</a:t>
            </a:r>
            <a:r>
              <a:rPr lang="en-US" altLang="zh-CN" sz="1600" b="1" dirty="0">
                <a:hlinkClick r:id="rId2"/>
              </a:rPr>
              <a:t>sin</a:t>
            </a:r>
            <a:r>
              <a:rPr lang="en-US" altLang="zh-CN" sz="1600" b="1" dirty="0"/>
              <a:t>g</a:t>
            </a:r>
            <a:r>
              <a:rPr lang="en-US" altLang="zh-CN" sz="1600" dirty="0"/>
              <a:t> </a:t>
            </a:r>
            <a:r>
              <a:rPr lang="en-US" altLang="zh-CN" sz="1600" b="1" dirty="0"/>
              <a:t>namespace</a:t>
            </a:r>
            <a:r>
              <a:rPr lang="en-US" altLang="zh-CN" sz="1600" dirty="0"/>
              <a:t> </a:t>
            </a:r>
            <a:r>
              <a:rPr lang="en-US" altLang="zh-CN" sz="1600" dirty="0" err="1"/>
              <a:t>std</a:t>
            </a:r>
            <a:r>
              <a:rPr lang="en-US" altLang="zh-CN" sz="1600" dirty="0"/>
              <a:t>;</a:t>
            </a:r>
          </a:p>
          <a:p>
            <a:r>
              <a:rPr lang="en-US" altLang="zh-CN" sz="1600" dirty="0" err="1"/>
              <a:t>int</a:t>
            </a:r>
            <a:r>
              <a:rPr lang="en-US" altLang="zh-CN" sz="1600" dirty="0"/>
              <a:t> main()</a:t>
            </a:r>
          </a:p>
          <a:p>
            <a:r>
              <a:rPr lang="en-US" altLang="zh-CN" sz="1600" dirty="0"/>
              <a:t>{</a:t>
            </a:r>
          </a:p>
          <a:p>
            <a:r>
              <a:rPr lang="en-US" altLang="zh-CN" sz="1600" dirty="0" smtClean="0"/>
              <a:t>        </a:t>
            </a:r>
            <a:r>
              <a:rPr lang="en-US" altLang="zh-CN" sz="1600" dirty="0" err="1" smtClean="0"/>
              <a:t>int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n, k;</a:t>
            </a:r>
          </a:p>
          <a:p>
            <a:r>
              <a:rPr lang="en-US" altLang="zh-CN" sz="1600" dirty="0" smtClean="0"/>
              <a:t>        stack </a:t>
            </a:r>
            <a:r>
              <a:rPr lang="en-US" altLang="zh-CN" sz="1600" dirty="0"/>
              <a:t>&lt;</a:t>
            </a:r>
            <a:r>
              <a:rPr lang="en-US" altLang="zh-CN" sz="1600" dirty="0" err="1"/>
              <a:t>int</a:t>
            </a:r>
            <a:r>
              <a:rPr lang="en-US" altLang="zh-CN" sz="1600" dirty="0"/>
              <a:t>&gt; </a:t>
            </a:r>
            <a:r>
              <a:rPr lang="en-US" altLang="zh-CN" sz="1600" dirty="0" err="1"/>
              <a:t>stk</a:t>
            </a:r>
            <a:r>
              <a:rPr lang="en-US" altLang="zh-CN" sz="1600" dirty="0"/>
              <a:t>;</a:t>
            </a:r>
          </a:p>
          <a:p>
            <a:r>
              <a:rPr lang="en-US" altLang="zh-CN" sz="1600" dirty="0" smtClean="0"/>
              <a:t>        </a:t>
            </a:r>
            <a:r>
              <a:rPr lang="en-US" altLang="zh-CN" sz="1600" dirty="0" err="1" smtClean="0"/>
              <a:t>cin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&gt;&gt; n &gt;&gt; k; //</a:t>
            </a:r>
            <a:r>
              <a:rPr lang="zh-CN" altLang="en-US" sz="1600" dirty="0"/>
              <a:t>将</a:t>
            </a:r>
            <a:r>
              <a:rPr lang="en-US" altLang="zh-CN" sz="1600" dirty="0"/>
              <a:t>n</a:t>
            </a:r>
            <a:r>
              <a:rPr lang="zh-CN" altLang="en-US" sz="1600" dirty="0"/>
              <a:t>转换为</a:t>
            </a:r>
            <a:r>
              <a:rPr lang="en-US" altLang="zh-CN" sz="1600" dirty="0"/>
              <a:t>k</a:t>
            </a:r>
            <a:r>
              <a:rPr lang="zh-CN" altLang="en-US" sz="1600" dirty="0"/>
              <a:t>进制数</a:t>
            </a:r>
          </a:p>
          <a:p>
            <a:r>
              <a:rPr lang="en-US" altLang="zh-CN" sz="1600" b="1" dirty="0" smtClean="0"/>
              <a:t>        if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(n == 0) {</a:t>
            </a:r>
          </a:p>
          <a:p>
            <a:r>
              <a:rPr lang="en-US" altLang="zh-CN" sz="1600" dirty="0" smtClean="0"/>
              <a:t>                 </a:t>
            </a:r>
            <a:r>
              <a:rPr lang="en-US" altLang="zh-CN" sz="1600" dirty="0" err="1" smtClean="0"/>
              <a:t>cout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&lt;&lt; 0;</a:t>
            </a:r>
          </a:p>
          <a:p>
            <a:r>
              <a:rPr lang="en-US" altLang="zh-CN" sz="1600" b="1" dirty="0" smtClean="0"/>
              <a:t>                 return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0;</a:t>
            </a:r>
          </a:p>
          <a:p>
            <a:r>
              <a:rPr lang="en-US" altLang="zh-CN" sz="1600" dirty="0" smtClean="0"/>
              <a:t>        }</a:t>
            </a:r>
            <a:endParaRPr lang="en-US" altLang="zh-CN" sz="1600" dirty="0"/>
          </a:p>
          <a:p>
            <a:r>
              <a:rPr lang="en-US" altLang="zh-CN" sz="1600" b="1" dirty="0" smtClean="0"/>
              <a:t>        while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(n) {</a:t>
            </a:r>
          </a:p>
          <a:p>
            <a:r>
              <a:rPr lang="en-US" altLang="zh-CN" sz="1600" dirty="0" smtClean="0"/>
              <a:t>                </a:t>
            </a:r>
            <a:r>
              <a:rPr lang="en-US" altLang="zh-CN" sz="1600" dirty="0" err="1" smtClean="0"/>
              <a:t>stk.push</a:t>
            </a:r>
            <a:r>
              <a:rPr lang="en-US" altLang="zh-CN" sz="1600" dirty="0" smtClean="0"/>
              <a:t>(</a:t>
            </a:r>
            <a:r>
              <a:rPr lang="en-US" altLang="zh-CN" sz="1600" dirty="0" err="1" smtClean="0"/>
              <a:t>n%k</a:t>
            </a:r>
            <a:r>
              <a:rPr lang="en-US" altLang="zh-CN" sz="1600" dirty="0"/>
              <a:t>);</a:t>
            </a:r>
          </a:p>
          <a:p>
            <a:r>
              <a:rPr lang="en-US" altLang="zh-CN" sz="1600" dirty="0" smtClean="0"/>
              <a:t>                n </a:t>
            </a:r>
            <a:r>
              <a:rPr lang="en-US" altLang="zh-CN" sz="1600" dirty="0"/>
              <a:t>/= k;</a:t>
            </a:r>
          </a:p>
          <a:p>
            <a:r>
              <a:rPr lang="en-US" altLang="zh-CN" sz="1600" dirty="0" smtClean="0"/>
              <a:t>         }</a:t>
            </a:r>
            <a:endParaRPr lang="en-US" altLang="zh-CN" sz="1600" dirty="0"/>
          </a:p>
          <a:p>
            <a:r>
              <a:rPr lang="en-US" altLang="zh-CN" sz="1600" b="1" dirty="0" smtClean="0"/>
              <a:t>         while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(!</a:t>
            </a:r>
            <a:r>
              <a:rPr lang="en-US" altLang="zh-CN" sz="1600" dirty="0" err="1"/>
              <a:t>stk.empty</a:t>
            </a:r>
            <a:r>
              <a:rPr lang="en-US" altLang="zh-CN" sz="1600" dirty="0"/>
              <a:t>()) {</a:t>
            </a:r>
          </a:p>
          <a:p>
            <a:r>
              <a:rPr lang="en-US" altLang="zh-CN" sz="1600" dirty="0" smtClean="0"/>
              <a:t>                 </a:t>
            </a:r>
            <a:r>
              <a:rPr lang="en-US" altLang="zh-CN" sz="1600" dirty="0" err="1" smtClean="0"/>
              <a:t>cout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&lt;&lt; </a:t>
            </a:r>
            <a:r>
              <a:rPr lang="en-US" altLang="zh-CN" sz="1600" dirty="0" err="1"/>
              <a:t>stk.top</a:t>
            </a:r>
            <a:r>
              <a:rPr lang="en-US" altLang="zh-CN" sz="1600" dirty="0"/>
              <a:t>();</a:t>
            </a:r>
          </a:p>
          <a:p>
            <a:r>
              <a:rPr lang="en-US" altLang="zh-CN" sz="1600" dirty="0" smtClean="0"/>
              <a:t>                 </a:t>
            </a:r>
            <a:r>
              <a:rPr lang="en-US" altLang="zh-CN" sz="1600" dirty="0" err="1" smtClean="0"/>
              <a:t>stk.pop</a:t>
            </a:r>
            <a:r>
              <a:rPr lang="en-US" altLang="zh-CN" sz="1600" dirty="0"/>
              <a:t>();</a:t>
            </a:r>
          </a:p>
          <a:p>
            <a:r>
              <a:rPr lang="en-US" altLang="zh-CN" sz="1600" dirty="0" smtClean="0"/>
              <a:t>         }</a:t>
            </a:r>
            <a:endParaRPr lang="en-US" altLang="zh-CN" sz="1600" dirty="0"/>
          </a:p>
          <a:p>
            <a:r>
              <a:rPr lang="en-US" altLang="zh-CN" sz="1600" b="1" dirty="0" smtClean="0"/>
              <a:t>         return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0;</a:t>
            </a:r>
          </a:p>
          <a:p>
            <a:r>
              <a:rPr lang="en-US" altLang="zh-CN" sz="1600" dirty="0"/>
              <a:t>}</a:t>
            </a:r>
          </a:p>
        </p:txBody>
      </p:sp>
      <p:pic>
        <p:nvPicPr>
          <p:cNvPr id="4" name="矩形 1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67" y="33983"/>
            <a:ext cx="6930384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40127" y="130820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/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/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663124" y="81021"/>
            <a:ext cx="5294858" cy="646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1" kern="0" dirty="0" smtClean="0"/>
              <a:t>例</a:t>
            </a:r>
            <a:r>
              <a:rPr lang="en-US" altLang="zh-CN" sz="3201" kern="0" dirty="0" smtClean="0"/>
              <a:t>17.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</a:rPr>
              <a:t>stack</a:t>
            </a:r>
            <a:r>
              <a:rPr lang="zh-CN" altLang="en-US" sz="3201" kern="0" dirty="0" smtClean="0"/>
              <a:t>的</a:t>
            </a:r>
            <a:r>
              <a:rPr lang="zh-CN" altLang="en-US" sz="3201" kern="0" dirty="0"/>
              <a:t>应用</a:t>
            </a:r>
            <a:r>
              <a:rPr lang="zh-CN" altLang="en-US" sz="3201" kern="0" dirty="0" smtClean="0"/>
              <a:t>实例</a:t>
            </a:r>
            <a:endParaRPr lang="zh-CN" altLang="en-US" sz="3200" dirty="0"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72296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3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Text Box 2"/>
          <p:cNvSpPr txBox="1">
            <a:spLocks noChangeArrowheads="1"/>
          </p:cNvSpPr>
          <p:nvPr/>
        </p:nvSpPr>
        <p:spPr bwMode="auto">
          <a:xfrm>
            <a:off x="190928" y="1269554"/>
            <a:ext cx="11596879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因为关联容器的一些成员函数的返回值是 </a:t>
            </a:r>
            <a:r>
              <a:rPr lang="en-US" altLang="zh-CN" dirty="0"/>
              <a:t>pair </a:t>
            </a:r>
            <a:r>
              <a:rPr lang="zh-CN" altLang="en-US" dirty="0"/>
              <a:t>对象，而且 </a:t>
            </a:r>
            <a:r>
              <a:rPr lang="en-US" altLang="zh-CN" dirty="0"/>
              <a:t>map </a:t>
            </a:r>
            <a:r>
              <a:rPr lang="zh-CN" altLang="en-US" dirty="0"/>
              <a:t>和 </a:t>
            </a:r>
            <a:r>
              <a:rPr lang="en-US" altLang="zh-CN" dirty="0" err="1"/>
              <a:t>multimap</a:t>
            </a:r>
            <a:r>
              <a:rPr lang="en-US" altLang="zh-CN" dirty="0"/>
              <a:t> </a:t>
            </a:r>
            <a:r>
              <a:rPr lang="zh-CN" altLang="en-US" dirty="0"/>
              <a:t>容器中的元素都是 </a:t>
            </a:r>
            <a:r>
              <a:rPr lang="en-US" altLang="zh-CN" dirty="0"/>
              <a:t>pair </a:t>
            </a:r>
            <a:r>
              <a:rPr lang="zh-CN" altLang="en-US" dirty="0"/>
              <a:t>对象。</a:t>
            </a:r>
            <a:r>
              <a:rPr lang="en-US" altLang="zh-CN" dirty="0"/>
              <a:t>pair </a:t>
            </a:r>
            <a:r>
              <a:rPr lang="zh-CN" altLang="en-US" dirty="0"/>
              <a:t>的定义如下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b="1" dirty="0">
                <a:solidFill>
                  <a:srgbClr val="FF0000"/>
                </a:solidFill>
              </a:rPr>
              <a:t>template</a:t>
            </a:r>
            <a:r>
              <a:rPr lang="en-US" altLang="zh-CN" dirty="0">
                <a:solidFill>
                  <a:srgbClr val="FF0000"/>
                </a:solidFill>
              </a:rPr>
              <a:t> &lt;</a:t>
            </a:r>
            <a:r>
              <a:rPr lang="en-US" altLang="zh-CN" dirty="0" err="1">
                <a:solidFill>
                  <a:srgbClr val="FF0000"/>
                </a:solidFill>
              </a:rPr>
              <a:t>class_Tl</a:t>
            </a:r>
            <a:r>
              <a:rPr lang="en-US" altLang="zh-CN" dirty="0">
                <a:solidFill>
                  <a:srgbClr val="FF0000"/>
                </a:solidFill>
              </a:rPr>
              <a:t>, class_T2&gt;</a:t>
            </a:r>
          </a:p>
          <a:p>
            <a:r>
              <a:rPr lang="en-US" altLang="zh-CN" b="1" dirty="0" err="1">
                <a:solidFill>
                  <a:srgbClr val="FF0000"/>
                </a:solidFill>
              </a:rPr>
              <a:t>struct</a:t>
            </a:r>
            <a:r>
              <a:rPr lang="en-US" altLang="zh-CN" dirty="0">
                <a:solidFill>
                  <a:srgbClr val="FF0000"/>
                </a:solidFill>
              </a:rPr>
              <a:t> pair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{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      	_</a:t>
            </a:r>
            <a:r>
              <a:rPr lang="en-US" altLang="zh-CN" dirty="0">
                <a:solidFill>
                  <a:srgbClr val="FF0000"/>
                </a:solidFill>
              </a:rPr>
              <a:t>T1 first</a:t>
            </a:r>
            <a:r>
              <a:rPr lang="en-US" altLang="zh-CN" dirty="0" smtClean="0">
                <a:solidFill>
                  <a:srgbClr val="FF0000"/>
                </a:solidFill>
              </a:rPr>
              <a:t>;	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	_</a:t>
            </a:r>
            <a:r>
              <a:rPr lang="en-US" altLang="zh-CN" dirty="0">
                <a:solidFill>
                  <a:srgbClr val="FF0000"/>
                </a:solidFill>
              </a:rPr>
              <a:t>T2 second;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	pair</a:t>
            </a:r>
            <a:r>
              <a:rPr lang="en-US" altLang="zh-CN" dirty="0">
                <a:solidFill>
                  <a:srgbClr val="FF0000"/>
                </a:solidFill>
              </a:rPr>
              <a:t>(): first(), second() {} //</a:t>
            </a:r>
            <a:r>
              <a:rPr lang="zh-CN" altLang="en-US" dirty="0">
                <a:solidFill>
                  <a:srgbClr val="FF0000"/>
                </a:solidFill>
              </a:rPr>
              <a:t>用无参构造函数初始化 </a:t>
            </a:r>
            <a:r>
              <a:rPr lang="en-US" altLang="zh-CN" dirty="0">
                <a:solidFill>
                  <a:srgbClr val="FF0000"/>
                </a:solidFill>
              </a:rPr>
              <a:t>first </a:t>
            </a:r>
            <a:r>
              <a:rPr lang="zh-CN" altLang="en-US" dirty="0">
                <a:solidFill>
                  <a:srgbClr val="FF0000"/>
                </a:solidFill>
              </a:rPr>
              <a:t>和 </a:t>
            </a:r>
            <a:r>
              <a:rPr lang="en-US" altLang="zh-CN" dirty="0">
                <a:solidFill>
                  <a:srgbClr val="FF0000"/>
                </a:solidFill>
              </a:rPr>
              <a:t>second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	pair(</a:t>
            </a:r>
            <a:r>
              <a:rPr lang="en-US" altLang="zh-CN" b="1" dirty="0" err="1" smtClean="0">
                <a:solidFill>
                  <a:srgbClr val="FF0000"/>
                </a:solidFill>
              </a:rPr>
              <a:t>const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_T1 &amp;__a, </a:t>
            </a:r>
            <a:r>
              <a:rPr lang="en-US" altLang="zh-CN" b="1" dirty="0" err="1">
                <a:solidFill>
                  <a:srgbClr val="FF0000"/>
                </a:solidFill>
              </a:rPr>
              <a:t>const</a:t>
            </a:r>
            <a:r>
              <a:rPr lang="en-US" altLang="zh-CN" dirty="0">
                <a:solidFill>
                  <a:srgbClr val="FF0000"/>
                </a:solidFill>
              </a:rPr>
              <a:t> _T2 &amp;__b): first(__a), second(__b) {}</a:t>
            </a:r>
          </a:p>
          <a:p>
            <a:r>
              <a:rPr lang="en-US" altLang="zh-CN" b="1" dirty="0" smtClean="0">
                <a:solidFill>
                  <a:srgbClr val="FF0000"/>
                </a:solidFill>
              </a:rPr>
              <a:t>	template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&lt;class_U1, class_U2&gt;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	pair(</a:t>
            </a:r>
            <a:r>
              <a:rPr lang="en-US" altLang="zh-CN" b="1" dirty="0" err="1" smtClean="0">
                <a:solidFill>
                  <a:srgbClr val="FF0000"/>
                </a:solidFill>
              </a:rPr>
              <a:t>const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pair &lt;_U1, _U2&gt; &amp;__p): first(__</a:t>
            </a:r>
            <a:r>
              <a:rPr lang="en-US" altLang="zh-CN" dirty="0" err="1">
                <a:solidFill>
                  <a:srgbClr val="FF0000"/>
                </a:solidFill>
              </a:rPr>
              <a:t>p.first</a:t>
            </a:r>
            <a:r>
              <a:rPr lang="en-US" altLang="zh-CN" dirty="0">
                <a:solidFill>
                  <a:srgbClr val="FF0000"/>
                </a:solidFill>
              </a:rPr>
              <a:t>), second(__</a:t>
            </a:r>
            <a:r>
              <a:rPr lang="en-US" altLang="zh-CN" dirty="0" err="1">
                <a:solidFill>
                  <a:srgbClr val="FF0000"/>
                </a:solidFill>
              </a:rPr>
              <a:t>p.second</a:t>
            </a:r>
            <a:r>
              <a:rPr lang="en-US" altLang="zh-CN" dirty="0">
                <a:solidFill>
                  <a:srgbClr val="FF0000"/>
                </a:solidFill>
              </a:rPr>
              <a:t>) {}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};</a:t>
            </a:r>
          </a:p>
          <a:p>
            <a:r>
              <a:rPr lang="en-US" altLang="zh-CN" dirty="0"/>
              <a:t>pair</a:t>
            </a:r>
            <a:r>
              <a:rPr lang="zh-CN" altLang="en-US" dirty="0"/>
              <a:t>实例化出来的类都有两个成员变量，一个是 </a:t>
            </a:r>
            <a:r>
              <a:rPr lang="en-US" altLang="zh-CN" dirty="0"/>
              <a:t>first, </a:t>
            </a:r>
            <a:r>
              <a:rPr lang="zh-CN" altLang="en-US" dirty="0"/>
              <a:t>一个是 </a:t>
            </a:r>
            <a:r>
              <a:rPr lang="en-US" altLang="zh-CN" dirty="0"/>
              <a:t>second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pic>
        <p:nvPicPr>
          <p:cNvPr id="4" name="矩形 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51" y="-26590"/>
            <a:ext cx="5994279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22511" y="70247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/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/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660302" y="25797"/>
            <a:ext cx="5078833" cy="646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CN" sz="3600" dirty="0" smtClean="0">
                <a:latin typeface="+mn-ea"/>
                <a:ea typeface="+mn-ea"/>
              </a:rPr>
              <a:t>8.</a:t>
            </a:r>
            <a:r>
              <a:rPr lang="en-US" altLang="zh-CN" sz="3600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zh-CN" sz="3600" dirty="0" err="1">
                <a:latin typeface="+mn-ea"/>
                <a:ea typeface="+mn-ea"/>
              </a:rPr>
              <a:t>std</a:t>
            </a:r>
            <a:r>
              <a:rPr lang="en-US" altLang="zh-CN" sz="3600" dirty="0">
                <a:latin typeface="+mn-ea"/>
                <a:ea typeface="+mn-ea"/>
              </a:rPr>
              <a:t>::</a:t>
            </a:r>
            <a:r>
              <a:rPr lang="en-US" altLang="zh-CN" sz="3600" dirty="0" smtClean="0">
                <a:latin typeface="+mn-ea"/>
                <a:ea typeface="+mn-ea"/>
              </a:rPr>
              <a:t>pair</a:t>
            </a:r>
            <a:r>
              <a:rPr lang="zh-CN" altLang="en-US" sz="3600" dirty="0" smtClean="0">
                <a:latin typeface="+mn-ea"/>
                <a:ea typeface="+mn-ea"/>
              </a:rPr>
              <a:t>类</a:t>
            </a:r>
            <a:endParaRPr lang="en-US" altLang="zh-CN" sz="3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894599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1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Text Box 2"/>
          <p:cNvSpPr txBox="1">
            <a:spLocks noChangeArrowheads="1"/>
          </p:cNvSpPr>
          <p:nvPr/>
        </p:nvSpPr>
        <p:spPr bwMode="auto">
          <a:xfrm>
            <a:off x="190928" y="1269554"/>
            <a:ext cx="11596879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STL </a:t>
            </a:r>
            <a:r>
              <a:rPr lang="zh-CN" altLang="en-US" dirty="0"/>
              <a:t>中还有一个函数模板 </a:t>
            </a:r>
            <a:r>
              <a:rPr lang="en-US" altLang="zh-CN" dirty="0" err="1"/>
              <a:t>make_pair</a:t>
            </a:r>
            <a:r>
              <a:rPr lang="zh-CN" altLang="en-US" dirty="0"/>
              <a:t>，其功能是生成一个 </a:t>
            </a:r>
            <a:r>
              <a:rPr lang="en-US" altLang="zh-CN" dirty="0"/>
              <a:t>pair </a:t>
            </a:r>
            <a:r>
              <a:rPr lang="zh-CN" altLang="en-US" dirty="0"/>
              <a:t>模板类对象。</a:t>
            </a:r>
            <a:r>
              <a:rPr lang="en-US" altLang="zh-CN" dirty="0" err="1"/>
              <a:t>make_pair</a:t>
            </a:r>
            <a:r>
              <a:rPr lang="en-US" altLang="zh-CN" dirty="0"/>
              <a:t> </a:t>
            </a:r>
            <a:r>
              <a:rPr lang="zh-CN" altLang="en-US" dirty="0"/>
              <a:t>的源代码如下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fr-FR" altLang="zh-CN" b="1" dirty="0">
                <a:solidFill>
                  <a:srgbClr val="FF0000"/>
                </a:solidFill>
              </a:rPr>
              <a:t>template</a:t>
            </a:r>
            <a:r>
              <a:rPr lang="fr-FR" altLang="zh-CN" dirty="0">
                <a:solidFill>
                  <a:srgbClr val="FF0000"/>
                </a:solidFill>
              </a:rPr>
              <a:t> &lt;</a:t>
            </a:r>
            <a:r>
              <a:rPr lang="fr-FR" altLang="zh-CN" b="1" dirty="0">
                <a:solidFill>
                  <a:srgbClr val="FF0000"/>
                </a:solidFill>
              </a:rPr>
              <a:t>class</a:t>
            </a:r>
            <a:r>
              <a:rPr lang="fr-FR" altLang="zh-CN" dirty="0">
                <a:solidFill>
                  <a:srgbClr val="FF0000"/>
                </a:solidFill>
              </a:rPr>
              <a:t> T1, </a:t>
            </a:r>
            <a:r>
              <a:rPr lang="fr-FR" altLang="zh-CN" b="1" dirty="0">
                <a:solidFill>
                  <a:srgbClr val="FF0000"/>
                </a:solidFill>
              </a:rPr>
              <a:t>class</a:t>
            </a:r>
            <a:r>
              <a:rPr lang="fr-FR" altLang="zh-CN" dirty="0">
                <a:solidFill>
                  <a:srgbClr val="FF0000"/>
                </a:solidFill>
              </a:rPr>
              <a:t> T2&gt;</a:t>
            </a:r>
          </a:p>
          <a:p>
            <a:r>
              <a:rPr lang="fr-FR" altLang="zh-CN" dirty="0">
                <a:solidFill>
                  <a:srgbClr val="FF0000"/>
                </a:solidFill>
              </a:rPr>
              <a:t>pair&lt;T1, T2 &gt; make_pair(T1 x, T2 y)</a:t>
            </a:r>
          </a:p>
          <a:p>
            <a:r>
              <a:rPr lang="fr-FR" altLang="zh-CN" dirty="0">
                <a:solidFill>
                  <a:srgbClr val="FF0000"/>
                </a:solidFill>
              </a:rPr>
              <a:t>{</a:t>
            </a:r>
          </a:p>
          <a:p>
            <a:r>
              <a:rPr lang="fr-FR" altLang="zh-CN" b="1" dirty="0">
                <a:solidFill>
                  <a:srgbClr val="FF0000"/>
                </a:solidFill>
              </a:rPr>
              <a:t>return</a:t>
            </a:r>
            <a:r>
              <a:rPr lang="fr-FR" altLang="zh-CN" dirty="0">
                <a:solidFill>
                  <a:srgbClr val="FF0000"/>
                </a:solidFill>
              </a:rPr>
              <a:t> ( pair&lt;T1, T2&gt; (x, y) );</a:t>
            </a:r>
          </a:p>
          <a:p>
            <a:r>
              <a:rPr lang="fr-FR" altLang="zh-CN" dirty="0">
                <a:solidFill>
                  <a:srgbClr val="FF0000"/>
                </a:solidFill>
              </a:rPr>
              <a:t>}</a:t>
            </a:r>
          </a:p>
          <a:p>
            <a:endParaRPr lang="en-US" altLang="zh-CN" dirty="0"/>
          </a:p>
        </p:txBody>
      </p:sp>
      <p:pic>
        <p:nvPicPr>
          <p:cNvPr id="4" name="矩形 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51" y="-26590"/>
            <a:ext cx="5994279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22511" y="70247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/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/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660302" y="25797"/>
            <a:ext cx="5078833" cy="646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CN" sz="3600" dirty="0" smtClean="0">
                <a:latin typeface="+mn-ea"/>
                <a:ea typeface="+mn-ea"/>
              </a:rPr>
              <a:t>8.</a:t>
            </a:r>
            <a:r>
              <a:rPr lang="en-US" altLang="zh-CN" sz="3600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zh-CN" sz="3600" dirty="0" err="1">
                <a:latin typeface="+mn-ea"/>
                <a:ea typeface="+mn-ea"/>
              </a:rPr>
              <a:t>std</a:t>
            </a:r>
            <a:r>
              <a:rPr lang="en-US" altLang="zh-CN" sz="3600" dirty="0">
                <a:latin typeface="+mn-ea"/>
                <a:ea typeface="+mn-ea"/>
              </a:rPr>
              <a:t>::</a:t>
            </a:r>
            <a:r>
              <a:rPr lang="en-US" altLang="zh-CN" sz="3600" dirty="0" smtClean="0">
                <a:latin typeface="+mn-ea"/>
                <a:ea typeface="+mn-ea"/>
              </a:rPr>
              <a:t>pair</a:t>
            </a:r>
            <a:r>
              <a:rPr lang="zh-CN" altLang="en-US" sz="3600" dirty="0" smtClean="0">
                <a:latin typeface="+mn-ea"/>
                <a:ea typeface="+mn-ea"/>
              </a:rPr>
              <a:t>类</a:t>
            </a:r>
            <a:endParaRPr lang="en-US" altLang="zh-CN" sz="3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82159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1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227" name="矩形 1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49" y="-26590"/>
            <a:ext cx="6910809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1" name="组合 90"/>
          <p:cNvGrpSpPr>
            <a:grpSpLocks/>
          </p:cNvGrpSpPr>
          <p:nvPr/>
        </p:nvGrpSpPr>
        <p:grpSpPr bwMode="auto">
          <a:xfrm>
            <a:off x="304800" y="71835"/>
            <a:ext cx="466725" cy="468313"/>
            <a:chOff x="1192404" y="608225"/>
            <a:chExt cx="1755828" cy="1759616"/>
          </a:xfrm>
        </p:grpSpPr>
        <p:grpSp>
          <p:nvGrpSpPr>
            <p:cNvPr id="944233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94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5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44236" name="任意多边形 83"/>
                <p:cNvPicPr>
                  <a:picLocks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44237" name="Text Box 109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93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37" name="TextBox 64"/>
          <p:cNvSpPr txBox="1">
            <a:spLocks noChangeArrowheads="1"/>
          </p:cNvSpPr>
          <p:nvPr/>
        </p:nvSpPr>
        <p:spPr bwMode="auto">
          <a:xfrm>
            <a:off x="985837" y="398"/>
            <a:ext cx="5545385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3.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如何分析、利用类库？ 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398493" y="909514"/>
            <a:ext cx="11622831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kern="0" dirty="0" smtClean="0"/>
              <a:t>要想发挥面向对象方法的优势，程序员必须知道类库的组织情况</a:t>
            </a:r>
            <a:r>
              <a:rPr lang="zh-CN" altLang="en-US" kern="0" dirty="0"/>
              <a:t>；</a:t>
            </a:r>
            <a:r>
              <a:rPr lang="zh-CN" altLang="en-US" kern="0" dirty="0" smtClean="0"/>
              <a:t> </a:t>
            </a:r>
          </a:p>
          <a:p>
            <a:pPr>
              <a:defRPr/>
            </a:pPr>
            <a:r>
              <a:rPr lang="zh-CN" altLang="en-US" kern="0" dirty="0" smtClean="0"/>
              <a:t> 我们可以通过联机帮助或类库参考手册（类库工作手册）了解：</a:t>
            </a:r>
            <a:endParaRPr lang="en-US" altLang="zh-CN" kern="0" dirty="0" smtClean="0"/>
          </a:p>
          <a:p>
            <a:pPr lvl="1">
              <a:defRPr/>
            </a:pPr>
            <a:r>
              <a:rPr lang="zh-CN" altLang="en-US" kern="0" dirty="0" smtClean="0"/>
              <a:t>软件开发</a:t>
            </a:r>
            <a:r>
              <a:rPr lang="zh-CN" altLang="en-US" kern="0" dirty="0"/>
              <a:t>系统提供的类库的类</a:t>
            </a:r>
            <a:r>
              <a:rPr lang="zh-CN" altLang="en-US" kern="0" dirty="0" smtClean="0"/>
              <a:t>层次结构； </a:t>
            </a:r>
            <a:endParaRPr lang="zh-CN" altLang="en-US" kern="0" dirty="0"/>
          </a:p>
          <a:p>
            <a:pPr lvl="1">
              <a:defRPr/>
            </a:pPr>
            <a:r>
              <a:rPr lang="zh-CN" altLang="en-US" kern="0" dirty="0" smtClean="0"/>
              <a:t>可能</a:t>
            </a:r>
            <a:r>
              <a:rPr lang="zh-CN" altLang="en-US" kern="0" dirty="0"/>
              <a:t>需要用到的类及其父类的属性和</a:t>
            </a:r>
            <a:r>
              <a:rPr lang="zh-CN" altLang="en-US" kern="0" dirty="0" smtClean="0"/>
              <a:t>方法；</a:t>
            </a:r>
            <a:endParaRPr lang="en-US" altLang="zh-CN" kern="0" dirty="0" smtClean="0"/>
          </a:p>
          <a:p>
            <a:pPr lvl="1">
              <a:defRPr/>
            </a:pPr>
            <a:r>
              <a:rPr lang="zh-CN" altLang="en-US" kern="0" dirty="0" smtClean="0"/>
              <a:t>通过</a:t>
            </a:r>
            <a:r>
              <a:rPr lang="zh-CN" altLang="en-US" kern="0" dirty="0"/>
              <a:t>联机文档提供的例子学习有关类的使用方法。</a:t>
            </a:r>
            <a:r>
              <a:rPr lang="zh-CN" altLang="en-US" kern="0" dirty="0" smtClean="0"/>
              <a:t> </a:t>
            </a:r>
          </a:p>
          <a:p>
            <a:pPr>
              <a:buFontTx/>
              <a:buNone/>
              <a:defRPr/>
            </a:pPr>
            <a:endParaRPr lang="zh-CN" altLang="en-US" kern="0" dirty="0" smtClean="0"/>
          </a:p>
          <a:p>
            <a:pPr>
              <a:buFontTx/>
              <a:buNone/>
              <a:defRPr/>
            </a:pPr>
            <a:r>
              <a:rPr lang="zh-CN" altLang="en-US" kern="0" dirty="0" smtClean="0"/>
              <a:t> </a:t>
            </a: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1197107973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7" grpId="1"/>
      <p:bldP spid="12" grpId="0" build="p" autoUpdateAnimBg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Text Box 2"/>
          <p:cNvSpPr txBox="1">
            <a:spLocks noChangeArrowheads="1"/>
          </p:cNvSpPr>
          <p:nvPr/>
        </p:nvSpPr>
        <p:spPr bwMode="auto">
          <a:xfrm>
            <a:off x="266527" y="621482"/>
            <a:ext cx="10120811" cy="637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/>
              <a:t>#include</a:t>
            </a:r>
            <a:r>
              <a:rPr lang="en-US" altLang="zh-CN" dirty="0"/>
              <a:t> &lt;</a:t>
            </a:r>
            <a:r>
              <a:rPr lang="en-US" altLang="zh-CN" dirty="0" err="1"/>
              <a:t>cassert</a:t>
            </a:r>
            <a:r>
              <a:rPr lang="en-US" altLang="zh-CN" dirty="0"/>
              <a:t>&gt; </a:t>
            </a:r>
          </a:p>
          <a:p>
            <a:r>
              <a:rPr lang="en-US" altLang="zh-CN" b="1" dirty="0"/>
              <a:t>#include</a:t>
            </a:r>
            <a:r>
              <a:rPr lang="en-US" altLang="zh-CN" dirty="0"/>
              <a:t> &lt;string&gt; </a:t>
            </a:r>
          </a:p>
          <a:p>
            <a:r>
              <a:rPr lang="en-US" altLang="zh-CN" b="1" dirty="0"/>
              <a:t>#include</a:t>
            </a:r>
            <a:r>
              <a:rPr lang="en-US" altLang="zh-CN" dirty="0"/>
              <a:t> &lt;utility&gt; </a:t>
            </a:r>
          </a:p>
          <a:p>
            <a:r>
              <a:rPr lang="en-US" altLang="zh-CN" b="1" dirty="0"/>
              <a:t>using</a:t>
            </a:r>
            <a:r>
              <a:rPr lang="en-US" altLang="zh-CN" dirty="0"/>
              <a:t> </a:t>
            </a:r>
            <a:r>
              <a:rPr lang="en-US" altLang="zh-CN" b="1" dirty="0"/>
              <a:t>namespace</a:t>
            </a:r>
            <a:r>
              <a:rPr lang="en-US" altLang="zh-CN" dirty="0"/>
              <a:t> </a:t>
            </a:r>
            <a:r>
              <a:rPr lang="en-US" altLang="zh-CN" dirty="0" err="1"/>
              <a:t>std</a:t>
            </a:r>
            <a:r>
              <a:rPr lang="en-US" altLang="zh-CN" dirty="0"/>
              <a:t>; </a:t>
            </a:r>
          </a:p>
          <a:p>
            <a:r>
              <a:rPr lang="en-US" altLang="zh-CN" b="1" dirty="0" err="1"/>
              <a:t>int</a:t>
            </a:r>
            <a:r>
              <a:rPr lang="en-US" altLang="zh-CN" dirty="0"/>
              <a:t> main (</a:t>
            </a:r>
            <a:r>
              <a:rPr lang="en-US" altLang="zh-CN" b="1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argc</a:t>
            </a:r>
            <a:r>
              <a:rPr lang="en-US" altLang="zh-CN" dirty="0"/>
              <a:t>, </a:t>
            </a:r>
            <a:r>
              <a:rPr lang="en-US" altLang="zh-CN" b="1" dirty="0"/>
              <a:t>char</a:t>
            </a:r>
            <a:r>
              <a:rPr lang="en-US" altLang="zh-CN" dirty="0"/>
              <a:t>* </a:t>
            </a:r>
            <a:r>
              <a:rPr lang="en-US" altLang="zh-CN" dirty="0" err="1"/>
              <a:t>argv</a:t>
            </a:r>
            <a:r>
              <a:rPr lang="en-US" altLang="zh-CN" dirty="0"/>
              <a:t>[]) </a:t>
            </a:r>
            <a:endParaRPr lang="en-US" altLang="zh-CN" dirty="0" smtClean="0"/>
          </a:p>
          <a:p>
            <a:r>
              <a:rPr lang="en-US" altLang="zh-CN" dirty="0" smtClean="0"/>
              <a:t>{ </a:t>
            </a:r>
            <a:endParaRPr lang="en-US" altLang="zh-CN" dirty="0"/>
          </a:p>
          <a:p>
            <a:r>
              <a:rPr lang="en-US" altLang="zh-CN" dirty="0"/>
              <a:t>	pair&lt; string, string &gt; </a:t>
            </a:r>
            <a:r>
              <a:rPr lang="en-US" altLang="zh-CN" dirty="0" err="1"/>
              <a:t>strstr</a:t>
            </a:r>
            <a:r>
              <a:rPr lang="en-US" altLang="zh-CN" dirty="0"/>
              <a:t>; 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strstr.first</a:t>
            </a:r>
            <a:r>
              <a:rPr lang="en-US" altLang="zh-CN" dirty="0"/>
              <a:t> = "Hello"; 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strstr.second</a:t>
            </a:r>
            <a:r>
              <a:rPr lang="en-US" altLang="zh-CN" dirty="0"/>
              <a:t> = "World"; </a:t>
            </a:r>
          </a:p>
          <a:p>
            <a:r>
              <a:rPr lang="en-US" altLang="zh-CN" dirty="0"/>
              <a:t>	pair&lt; </a:t>
            </a:r>
            <a:r>
              <a:rPr lang="en-US" altLang="zh-CN" b="1" dirty="0" err="1"/>
              <a:t>int</a:t>
            </a:r>
            <a:r>
              <a:rPr lang="en-US" altLang="zh-CN" dirty="0"/>
              <a:t>, string &gt; </a:t>
            </a:r>
            <a:r>
              <a:rPr lang="en-US" altLang="zh-CN" dirty="0" err="1"/>
              <a:t>intstr</a:t>
            </a:r>
            <a:r>
              <a:rPr lang="en-US" altLang="zh-CN" dirty="0"/>
              <a:t>; 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intstr.first</a:t>
            </a:r>
            <a:r>
              <a:rPr lang="en-US" altLang="zh-CN" dirty="0"/>
              <a:t> = 1; 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intstr.second</a:t>
            </a:r>
            <a:r>
              <a:rPr lang="en-US" altLang="zh-CN" dirty="0"/>
              <a:t> = "one"; </a:t>
            </a:r>
          </a:p>
          <a:p>
            <a:r>
              <a:rPr lang="en-US" altLang="zh-CN" dirty="0"/>
              <a:t>	pair&lt; string, </a:t>
            </a:r>
            <a:r>
              <a:rPr lang="en-US" altLang="zh-CN" b="1" dirty="0" err="1"/>
              <a:t>int</a:t>
            </a:r>
            <a:r>
              <a:rPr lang="en-US" altLang="zh-CN" dirty="0"/>
              <a:t> &gt; </a:t>
            </a:r>
            <a:r>
              <a:rPr lang="en-US" altLang="zh-CN" dirty="0" err="1"/>
              <a:t>strint</a:t>
            </a:r>
            <a:r>
              <a:rPr lang="en-US" altLang="zh-CN" dirty="0"/>
              <a:t>( "two", 2 ); </a:t>
            </a:r>
          </a:p>
          <a:p>
            <a:r>
              <a:rPr lang="en-US" altLang="zh-CN" dirty="0"/>
              <a:t>	assert( </a:t>
            </a:r>
            <a:r>
              <a:rPr lang="en-US" altLang="zh-CN" dirty="0" err="1"/>
              <a:t>strint.first</a:t>
            </a:r>
            <a:r>
              <a:rPr lang="en-US" altLang="zh-CN" dirty="0"/>
              <a:t> == "two" ); </a:t>
            </a:r>
          </a:p>
          <a:p>
            <a:r>
              <a:rPr lang="en-US" altLang="zh-CN" dirty="0"/>
              <a:t>	assert( </a:t>
            </a:r>
            <a:r>
              <a:rPr lang="en-US" altLang="zh-CN" dirty="0" err="1"/>
              <a:t>strint.second</a:t>
            </a:r>
            <a:r>
              <a:rPr lang="en-US" altLang="zh-CN" dirty="0"/>
              <a:t> == 2 ); </a:t>
            </a:r>
          </a:p>
          <a:p>
            <a:r>
              <a:rPr lang="en-US" altLang="zh-CN" b="1" dirty="0"/>
              <a:t>	return</a:t>
            </a:r>
            <a:r>
              <a:rPr lang="en-US" altLang="zh-CN" dirty="0"/>
              <a:t> 0; </a:t>
            </a:r>
          </a:p>
          <a:p>
            <a:r>
              <a:rPr lang="en-US" altLang="zh-CN" dirty="0"/>
              <a:t>}</a:t>
            </a:r>
          </a:p>
        </p:txBody>
      </p:sp>
      <p:pic>
        <p:nvPicPr>
          <p:cNvPr id="4" name="矩形 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67" y="33983"/>
            <a:ext cx="6930384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40127" y="130820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/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/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663124" y="81021"/>
            <a:ext cx="5294858" cy="646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1" kern="0" dirty="0" smtClean="0"/>
              <a:t>例</a:t>
            </a:r>
            <a:r>
              <a:rPr lang="en-US" altLang="zh-CN" sz="3201" kern="0" dirty="0" smtClean="0"/>
              <a:t>18.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3201" kern="0" dirty="0"/>
              <a:t>pair</a:t>
            </a:r>
            <a:r>
              <a:rPr lang="zh-CN" altLang="en-US" sz="3201" kern="0" dirty="0" smtClean="0"/>
              <a:t>的</a:t>
            </a:r>
            <a:r>
              <a:rPr lang="zh-CN" altLang="en-US" sz="3201" kern="0" dirty="0"/>
              <a:t>应用</a:t>
            </a:r>
            <a:r>
              <a:rPr lang="zh-CN" altLang="en-US" sz="3201" kern="0" dirty="0" smtClean="0"/>
              <a:t>实例</a:t>
            </a:r>
            <a:endParaRPr lang="zh-CN" altLang="en-US" sz="3200" dirty="0"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1827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Text Box 2"/>
          <p:cNvSpPr txBox="1">
            <a:spLocks noChangeArrowheads="1"/>
          </p:cNvSpPr>
          <p:nvPr/>
        </p:nvSpPr>
        <p:spPr bwMode="auto">
          <a:xfrm>
            <a:off x="266527" y="621482"/>
            <a:ext cx="10120811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#include &lt;</a:t>
            </a:r>
            <a:r>
              <a:rPr lang="en-US" altLang="zh-CN" dirty="0" err="1"/>
              <a:t>iostream</a:t>
            </a:r>
            <a:r>
              <a:rPr lang="en-US" altLang="zh-CN" dirty="0"/>
              <a:t>&gt;</a:t>
            </a:r>
          </a:p>
          <a:p>
            <a:r>
              <a:rPr lang="en-US" altLang="zh-CN" b="1" dirty="0"/>
              <a:t>u</a:t>
            </a:r>
            <a:r>
              <a:rPr lang="en-US" altLang="zh-CN" b="1" dirty="0">
                <a:hlinkClick r:id="rId2"/>
              </a:rPr>
              <a:t>sin</a:t>
            </a:r>
            <a:r>
              <a:rPr lang="en-US" altLang="zh-CN" b="1" dirty="0"/>
              <a:t>g</a:t>
            </a:r>
            <a:r>
              <a:rPr lang="en-US" altLang="zh-CN" dirty="0"/>
              <a:t> </a:t>
            </a:r>
            <a:r>
              <a:rPr lang="en-US" altLang="zh-CN" b="1" dirty="0"/>
              <a:t>namespace</a:t>
            </a:r>
            <a:r>
              <a:rPr lang="en-US" altLang="zh-CN" dirty="0"/>
              <a:t> </a:t>
            </a:r>
            <a:r>
              <a:rPr lang="en-US" altLang="zh-CN" dirty="0" err="1"/>
              <a:t>std</a:t>
            </a:r>
            <a:r>
              <a:rPr lang="en-US" altLang="zh-CN" dirty="0"/>
              <a:t>;</a:t>
            </a:r>
          </a:p>
          <a:p>
            <a:r>
              <a:rPr lang="en-US" altLang="zh-CN" dirty="0" err="1"/>
              <a:t>int</a:t>
            </a:r>
            <a:r>
              <a:rPr lang="en-US" altLang="zh-CN" dirty="0"/>
              <a:t> main()</a:t>
            </a:r>
          </a:p>
          <a:p>
            <a:r>
              <a:rPr lang="en-US" altLang="zh-CN" dirty="0"/>
              <a:t>{</a:t>
            </a:r>
          </a:p>
          <a:p>
            <a:r>
              <a:rPr lang="en-US" altLang="zh-CN" dirty="0" smtClean="0"/>
              <a:t>	pair&lt;</a:t>
            </a:r>
            <a:r>
              <a:rPr lang="en-US" altLang="zh-CN" dirty="0" err="1" smtClean="0"/>
              <a:t>int,double</a:t>
            </a:r>
            <a:r>
              <a:rPr lang="en-US" altLang="zh-CN" dirty="0"/>
              <a:t>&gt; p1;</a:t>
            </a:r>
          </a:p>
          <a:p>
            <a:r>
              <a:rPr lang="en-US" altLang="zh-CN" dirty="0" smtClean="0"/>
              <a:t>	</a:t>
            </a:r>
            <a:r>
              <a:rPr lang="en-US" altLang="zh-CN" dirty="0" err="1" smtClean="0"/>
              <a:t>cout</a:t>
            </a:r>
            <a:r>
              <a:rPr lang="en-US" altLang="zh-CN" dirty="0" smtClean="0"/>
              <a:t> </a:t>
            </a:r>
            <a:r>
              <a:rPr lang="en-US" altLang="zh-CN" dirty="0"/>
              <a:t>&lt;&lt; p1.first &lt;&lt; "," &lt;&lt; p1.second &lt;&lt; </a:t>
            </a:r>
            <a:r>
              <a:rPr lang="en-US" altLang="zh-CN" dirty="0" err="1"/>
              <a:t>endl</a:t>
            </a:r>
            <a:r>
              <a:rPr lang="en-US" altLang="zh-CN" dirty="0"/>
              <a:t>; //</a:t>
            </a:r>
            <a:r>
              <a:rPr lang="zh-CN" altLang="en-US" dirty="0"/>
              <a:t>输出 </a:t>
            </a:r>
            <a:r>
              <a:rPr lang="en-US" altLang="zh-CN" dirty="0"/>
              <a:t>0,0 </a:t>
            </a:r>
            <a:endParaRPr lang="zh-CN" altLang="en-US" dirty="0"/>
          </a:p>
          <a:p>
            <a:r>
              <a:rPr lang="en-US" altLang="zh-CN" dirty="0" smtClean="0"/>
              <a:t>	pair&lt;</a:t>
            </a:r>
            <a:r>
              <a:rPr lang="en-US" altLang="zh-CN" dirty="0" err="1" smtClean="0"/>
              <a:t>string,int</a:t>
            </a:r>
            <a:r>
              <a:rPr lang="en-US" altLang="zh-CN" dirty="0"/>
              <a:t>&gt; p2("this",20);</a:t>
            </a:r>
          </a:p>
          <a:p>
            <a:r>
              <a:rPr lang="en-US" altLang="zh-CN" dirty="0" smtClean="0"/>
              <a:t>	</a:t>
            </a:r>
            <a:r>
              <a:rPr lang="en-US" altLang="zh-CN" dirty="0" err="1" smtClean="0"/>
              <a:t>cout</a:t>
            </a:r>
            <a:r>
              <a:rPr lang="en-US" altLang="zh-CN" dirty="0" smtClean="0"/>
              <a:t> </a:t>
            </a:r>
            <a:r>
              <a:rPr lang="en-US" altLang="zh-CN" dirty="0"/>
              <a:t>&lt;&lt; p2.first &lt;&lt; "," &lt;&lt; p2.second &lt;&lt; </a:t>
            </a:r>
            <a:r>
              <a:rPr lang="en-US" altLang="zh-CN" dirty="0" err="1"/>
              <a:t>endl</a:t>
            </a:r>
            <a:r>
              <a:rPr lang="en-US" altLang="zh-CN" dirty="0"/>
              <a:t>; //</a:t>
            </a:r>
            <a:r>
              <a:rPr lang="zh-CN" altLang="en-US" dirty="0"/>
              <a:t>输出 </a:t>
            </a:r>
            <a:r>
              <a:rPr lang="en-US" altLang="zh-CN" dirty="0"/>
              <a:t>this,20</a:t>
            </a:r>
          </a:p>
          <a:p>
            <a:r>
              <a:rPr lang="en-US" altLang="zh-CN" dirty="0" smtClean="0"/>
              <a:t>	pair&lt;</a:t>
            </a:r>
            <a:r>
              <a:rPr lang="en-US" altLang="zh-CN" dirty="0" err="1" smtClean="0"/>
              <a:t>int,int</a:t>
            </a:r>
            <a:r>
              <a:rPr lang="en-US" altLang="zh-CN" dirty="0"/>
              <a:t>&gt; p3(pair&lt;</a:t>
            </a:r>
            <a:r>
              <a:rPr lang="en-US" altLang="zh-CN" dirty="0" err="1"/>
              <a:t>char,char</a:t>
            </a:r>
            <a:r>
              <a:rPr lang="en-US" altLang="zh-CN" dirty="0"/>
              <a:t>&gt;('</a:t>
            </a:r>
            <a:r>
              <a:rPr lang="en-US" altLang="zh-CN" dirty="0" err="1"/>
              <a:t>a','b</a:t>
            </a:r>
            <a:r>
              <a:rPr lang="en-US" altLang="zh-CN" dirty="0"/>
              <a:t>'));</a:t>
            </a:r>
          </a:p>
          <a:p>
            <a:r>
              <a:rPr lang="en-US" altLang="zh-CN" dirty="0" smtClean="0"/>
              <a:t>	</a:t>
            </a:r>
            <a:r>
              <a:rPr lang="en-US" altLang="zh-CN" dirty="0" err="1" smtClean="0"/>
              <a:t>cout</a:t>
            </a:r>
            <a:r>
              <a:rPr lang="en-US" altLang="zh-CN" dirty="0" smtClean="0"/>
              <a:t> </a:t>
            </a:r>
            <a:r>
              <a:rPr lang="en-US" altLang="zh-CN" dirty="0"/>
              <a:t>&lt;&lt; p3.first &lt;&lt; "," &lt;&lt; p3.second &lt;&lt; </a:t>
            </a:r>
            <a:r>
              <a:rPr lang="en-US" altLang="zh-CN" dirty="0" err="1"/>
              <a:t>endl</a:t>
            </a:r>
            <a:r>
              <a:rPr lang="en-US" altLang="zh-CN" dirty="0"/>
              <a:t>; //</a:t>
            </a:r>
            <a:r>
              <a:rPr lang="zh-CN" altLang="en-US" dirty="0"/>
              <a:t>输出 </a:t>
            </a:r>
            <a:r>
              <a:rPr lang="en-US" altLang="zh-CN" dirty="0"/>
              <a:t>97,98</a:t>
            </a:r>
            <a:endParaRPr lang="zh-CN" altLang="en-US" dirty="0"/>
          </a:p>
          <a:p>
            <a:r>
              <a:rPr lang="en-US" altLang="zh-CN" dirty="0" smtClean="0"/>
              <a:t>	pair&lt;</a:t>
            </a:r>
            <a:r>
              <a:rPr lang="en-US" altLang="zh-CN" dirty="0" err="1" smtClean="0"/>
              <a:t>int,string</a:t>
            </a:r>
            <a:r>
              <a:rPr lang="en-US" altLang="zh-CN" dirty="0"/>
              <a:t>&gt; p4 = </a:t>
            </a:r>
            <a:r>
              <a:rPr lang="en-US" altLang="zh-CN" dirty="0" err="1"/>
              <a:t>make_pair</a:t>
            </a:r>
            <a:r>
              <a:rPr lang="en-US" altLang="zh-CN" dirty="0"/>
              <a:t>(200,"hello");</a:t>
            </a:r>
          </a:p>
          <a:p>
            <a:r>
              <a:rPr lang="en-US" altLang="zh-CN" dirty="0" smtClean="0"/>
              <a:t>	</a:t>
            </a:r>
            <a:r>
              <a:rPr lang="en-US" altLang="zh-CN" dirty="0" err="1" smtClean="0"/>
              <a:t>cout</a:t>
            </a:r>
            <a:r>
              <a:rPr lang="en-US" altLang="zh-CN" dirty="0" smtClean="0"/>
              <a:t> </a:t>
            </a:r>
            <a:r>
              <a:rPr lang="en-US" altLang="zh-CN" dirty="0"/>
              <a:t>&lt;&lt; p4.first &lt;&lt; "," &lt;&lt; p4.second &lt;&lt; </a:t>
            </a:r>
            <a:r>
              <a:rPr lang="en-US" altLang="zh-CN" dirty="0" err="1"/>
              <a:t>endl</a:t>
            </a:r>
            <a:r>
              <a:rPr lang="en-US" altLang="zh-CN" dirty="0"/>
              <a:t>; //</a:t>
            </a:r>
            <a:r>
              <a:rPr lang="zh-CN" altLang="en-US" dirty="0"/>
              <a:t>输出 </a:t>
            </a:r>
            <a:r>
              <a:rPr lang="en-US" altLang="zh-CN" dirty="0"/>
              <a:t>200,hello</a:t>
            </a:r>
          </a:p>
          <a:p>
            <a:r>
              <a:rPr lang="en-US" altLang="zh-CN" b="1" dirty="0"/>
              <a:t>return</a:t>
            </a:r>
            <a:r>
              <a:rPr lang="en-US" altLang="zh-CN" dirty="0"/>
              <a:t> 0;</a:t>
            </a:r>
          </a:p>
          <a:p>
            <a:r>
              <a:rPr lang="en-US" altLang="zh-CN" dirty="0"/>
              <a:t>}</a:t>
            </a:r>
          </a:p>
        </p:txBody>
      </p:sp>
      <p:pic>
        <p:nvPicPr>
          <p:cNvPr id="4" name="矩形 1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67" y="33983"/>
            <a:ext cx="6930384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40127" y="130820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/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/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663124" y="81021"/>
            <a:ext cx="5294858" cy="646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1" kern="0" dirty="0" smtClean="0"/>
              <a:t>例</a:t>
            </a:r>
            <a:r>
              <a:rPr lang="en-US" altLang="zh-CN" sz="3201" kern="0" dirty="0" smtClean="0"/>
              <a:t>19.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 </a:t>
            </a:r>
            <a:r>
              <a:rPr lang="en-US" altLang="zh-CN" dirty="0"/>
              <a:t>pair </a:t>
            </a:r>
            <a:r>
              <a:rPr lang="zh-CN" altLang="en-US" dirty="0"/>
              <a:t>和 </a:t>
            </a:r>
            <a:r>
              <a:rPr lang="en-US" altLang="zh-CN" dirty="0" err="1"/>
              <a:t>make_pair</a:t>
            </a:r>
            <a:r>
              <a:rPr lang="en-US" altLang="zh-CN" dirty="0"/>
              <a:t> </a:t>
            </a:r>
            <a:r>
              <a:rPr lang="zh-CN" altLang="en-US" dirty="0"/>
              <a:t>的用法</a:t>
            </a:r>
            <a:endParaRPr lang="zh-CN" altLang="en-US" sz="3200" dirty="0"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26467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500186" y="716776"/>
            <a:ext cx="11250863" cy="457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CN" b="0" dirty="0" err="1"/>
              <a:t>bitset</a:t>
            </a:r>
            <a:r>
              <a:rPr lang="en-US" altLang="zh-CN" b="0" dirty="0"/>
              <a:t> </a:t>
            </a:r>
            <a:r>
              <a:rPr lang="zh-CN" altLang="en-US" b="0" dirty="0"/>
              <a:t>模板类由若干个位（</a:t>
            </a:r>
            <a:r>
              <a:rPr lang="en-US" altLang="zh-CN" b="0" dirty="0"/>
              <a:t>bit</a:t>
            </a:r>
            <a:r>
              <a:rPr lang="zh-CN" altLang="en-US" b="0" dirty="0"/>
              <a:t>）组成，它提供一些成员函数，使程序员不必通过位运算就能很方便地访问、修改其中的任意一位。</a:t>
            </a:r>
            <a:r>
              <a:rPr lang="en-US" altLang="zh-CN" b="0" dirty="0" err="1"/>
              <a:t>bitset</a:t>
            </a:r>
            <a:r>
              <a:rPr lang="en-US" altLang="zh-CN" b="0" dirty="0"/>
              <a:t> </a:t>
            </a:r>
            <a:r>
              <a:rPr lang="zh-CN" altLang="en-US" b="0" dirty="0"/>
              <a:t>模板类在头文件 </a:t>
            </a:r>
            <a:r>
              <a:rPr lang="en-US" altLang="zh-CN" b="0" dirty="0"/>
              <a:t>&lt;</a:t>
            </a:r>
            <a:r>
              <a:rPr lang="en-US" altLang="zh-CN" b="0" dirty="0" err="1"/>
              <a:t>bitset</a:t>
            </a:r>
            <a:r>
              <a:rPr lang="en-US" altLang="zh-CN" b="0" dirty="0"/>
              <a:t>&gt; </a:t>
            </a:r>
            <a:r>
              <a:rPr lang="zh-CN" altLang="en-US" b="0" dirty="0"/>
              <a:t>中定义如下</a:t>
            </a:r>
            <a:r>
              <a:rPr lang="zh-CN" altLang="en-US" b="0" dirty="0" smtClean="0"/>
              <a:t>：</a:t>
            </a:r>
            <a:endParaRPr lang="en-US" altLang="zh-CN" b="0" dirty="0" smtClean="0"/>
          </a:p>
          <a:p>
            <a:pPr marL="0" indent="0">
              <a:buNone/>
              <a:defRPr/>
            </a:pPr>
            <a:r>
              <a:rPr lang="en-US" altLang="zh-CN" b="0" i="1" dirty="0">
                <a:solidFill>
                  <a:srgbClr val="FF0000"/>
                </a:solidFill>
              </a:rPr>
              <a:t>template &lt;</a:t>
            </a:r>
            <a:r>
              <a:rPr lang="en-US" altLang="zh-CN" b="0" i="1" dirty="0" err="1">
                <a:solidFill>
                  <a:srgbClr val="FF0000"/>
                </a:solidFill>
              </a:rPr>
              <a:t>size_t</a:t>
            </a:r>
            <a:r>
              <a:rPr lang="en-US" altLang="zh-CN" b="0" i="1" dirty="0">
                <a:solidFill>
                  <a:srgbClr val="FF0000"/>
                </a:solidFill>
              </a:rPr>
              <a:t> N&gt;</a:t>
            </a:r>
            <a:r>
              <a:rPr lang="en-US" altLang="zh-CN" i="1" dirty="0">
                <a:solidFill>
                  <a:srgbClr val="FF0000"/>
                </a:solidFill>
              </a:rPr>
              <a:t/>
            </a:r>
            <a:br>
              <a:rPr lang="en-US" altLang="zh-CN" i="1" dirty="0">
                <a:solidFill>
                  <a:srgbClr val="FF0000"/>
                </a:solidFill>
              </a:rPr>
            </a:br>
            <a:r>
              <a:rPr lang="en-US" altLang="zh-CN" b="0" i="1" dirty="0">
                <a:solidFill>
                  <a:srgbClr val="FF0000"/>
                </a:solidFill>
              </a:rPr>
              <a:t>class </a:t>
            </a:r>
            <a:r>
              <a:rPr lang="en-US" altLang="zh-CN" b="0" i="1" dirty="0" err="1">
                <a:solidFill>
                  <a:srgbClr val="FF0000"/>
                </a:solidFill>
              </a:rPr>
              <a:t>bitset</a:t>
            </a:r>
            <a:r>
              <a:rPr lang="en-US" altLang="zh-CN" i="1" dirty="0">
                <a:solidFill>
                  <a:srgbClr val="FF0000"/>
                </a:solidFill>
              </a:rPr>
              <a:t/>
            </a:r>
            <a:br>
              <a:rPr lang="en-US" altLang="zh-CN" i="1" dirty="0">
                <a:solidFill>
                  <a:srgbClr val="FF0000"/>
                </a:solidFill>
              </a:rPr>
            </a:br>
            <a:r>
              <a:rPr lang="en-US" altLang="zh-CN" b="0" i="1" dirty="0">
                <a:solidFill>
                  <a:srgbClr val="FF0000"/>
                </a:solidFill>
              </a:rPr>
              <a:t>{</a:t>
            </a:r>
            <a:r>
              <a:rPr lang="en-US" altLang="zh-CN" i="1" dirty="0">
                <a:solidFill>
                  <a:srgbClr val="FF0000"/>
                </a:solidFill>
              </a:rPr>
              <a:t/>
            </a:r>
            <a:br>
              <a:rPr lang="en-US" altLang="zh-CN" i="1" dirty="0">
                <a:solidFill>
                  <a:srgbClr val="FF0000"/>
                </a:solidFill>
              </a:rPr>
            </a:br>
            <a:r>
              <a:rPr lang="en-US" altLang="zh-CN" b="0" i="1" dirty="0">
                <a:solidFill>
                  <a:srgbClr val="FF0000"/>
                </a:solidFill>
              </a:rPr>
              <a:t>    ...</a:t>
            </a:r>
            <a:r>
              <a:rPr lang="en-US" altLang="zh-CN" i="1" dirty="0">
                <a:solidFill>
                  <a:srgbClr val="FF0000"/>
                </a:solidFill>
              </a:rPr>
              <a:t/>
            </a:r>
            <a:br>
              <a:rPr lang="en-US" altLang="zh-CN" i="1" dirty="0">
                <a:solidFill>
                  <a:srgbClr val="FF0000"/>
                </a:solidFill>
              </a:rPr>
            </a:br>
            <a:r>
              <a:rPr lang="en-US" altLang="zh-CN" b="0" i="1" dirty="0" smtClean="0">
                <a:solidFill>
                  <a:srgbClr val="FF0000"/>
                </a:solidFill>
              </a:rPr>
              <a:t>};</a:t>
            </a:r>
          </a:p>
          <a:p>
            <a:pPr>
              <a:defRPr/>
            </a:pPr>
            <a:r>
              <a:rPr lang="en-US" altLang="zh-CN" b="0" dirty="0" err="1"/>
              <a:t>size_t</a:t>
            </a:r>
            <a:r>
              <a:rPr lang="en-US" altLang="zh-CN" b="0" dirty="0"/>
              <a:t> </a:t>
            </a:r>
            <a:r>
              <a:rPr lang="zh-CN" altLang="en-US" b="0" dirty="0"/>
              <a:t>可看作 </a:t>
            </a:r>
            <a:r>
              <a:rPr lang="en-US" altLang="zh-CN" b="0" dirty="0"/>
              <a:t>unsigned </a:t>
            </a:r>
            <a:r>
              <a:rPr lang="en-US" altLang="zh-CN" b="0" dirty="0" err="1"/>
              <a:t>int</a:t>
            </a:r>
            <a:r>
              <a:rPr lang="zh-CN" altLang="en-US" b="0" dirty="0"/>
              <a:t>。将 </a:t>
            </a:r>
            <a:r>
              <a:rPr lang="en-US" altLang="zh-CN" b="0" dirty="0" err="1"/>
              <a:t>bitset</a:t>
            </a:r>
            <a:r>
              <a:rPr lang="en-US" altLang="zh-CN" b="0" dirty="0"/>
              <a:t> </a:t>
            </a:r>
            <a:r>
              <a:rPr lang="zh-CN" altLang="en-US" b="0" dirty="0"/>
              <a:t>实例化时，</a:t>
            </a:r>
            <a:r>
              <a:rPr lang="en-US" altLang="zh-CN" b="0" dirty="0"/>
              <a:t>N </a:t>
            </a:r>
            <a:r>
              <a:rPr lang="zh-CN" altLang="en-US" b="0" dirty="0"/>
              <a:t>必须是一个整型常数。</a:t>
            </a:r>
            <a:endParaRPr lang="zh-CN" altLang="en-US" sz="2801" kern="0" dirty="0"/>
          </a:p>
        </p:txBody>
      </p:sp>
      <p:pic>
        <p:nvPicPr>
          <p:cNvPr id="4" name="矩形 1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51" y="-26590"/>
            <a:ext cx="5130183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22511" y="70247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/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/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660302" y="25797"/>
            <a:ext cx="4646785" cy="58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CN" sz="3200" dirty="0" smtClean="0">
                <a:latin typeface="Rockwell" pitchFamily="18" charset="0"/>
                <a:ea typeface="微软雅黑" pitchFamily="34" charset="-122"/>
              </a:rPr>
              <a:t>9.</a:t>
            </a:r>
            <a:r>
              <a:rPr lang="en-US" altLang="zh-CN" sz="3200" dirty="0"/>
              <a:t> </a:t>
            </a:r>
            <a:r>
              <a:rPr lang="en-US" altLang="zh-CN" sz="3200" dirty="0" err="1"/>
              <a:t>bitset</a:t>
            </a:r>
            <a:r>
              <a:rPr lang="zh-CN" altLang="en-US" sz="3200" dirty="0"/>
              <a:t>类</a:t>
            </a:r>
          </a:p>
        </p:txBody>
      </p:sp>
    </p:spTree>
    <p:extLst>
      <p:ext uri="{BB962C8B-B14F-4D97-AF65-F5344CB8AC3E}">
        <p14:creationId xmlns:p14="http://schemas.microsoft.com/office/powerpoint/2010/main" val="23758322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300"/>
                            </p:stCondLst>
                            <p:childTnLst>
                              <p:par>
                                <p:cTn id="2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utoUpdateAnimBg="0"/>
      <p:bldP spid="12" grpId="0"/>
      <p:bldP spid="12" grpId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500186" y="716776"/>
            <a:ext cx="11250863" cy="48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CN" sz="2000" b="0" dirty="0" err="1"/>
              <a:t>bitset</a:t>
            </a:r>
            <a:r>
              <a:rPr lang="en-US" altLang="zh-CN" sz="2000" b="0" dirty="0"/>
              <a:t> </a:t>
            </a:r>
            <a:r>
              <a:rPr lang="zh-CN" altLang="en-US" sz="2000" b="0" dirty="0"/>
              <a:t>有许多成员函数，有些成员函数执行的就是类似于位运算的操作。</a:t>
            </a:r>
            <a:r>
              <a:rPr lang="en-US" altLang="zh-CN" sz="2000" b="0" dirty="0" err="1"/>
              <a:t>bitset</a:t>
            </a:r>
            <a:r>
              <a:rPr lang="en-US" altLang="zh-CN" sz="2000" b="0" dirty="0"/>
              <a:t> </a:t>
            </a:r>
            <a:r>
              <a:rPr lang="zh-CN" altLang="en-US" sz="2000" b="0" dirty="0"/>
              <a:t>成员函数列表如下：</a:t>
            </a:r>
            <a:endParaRPr lang="zh-CN" altLang="en-US" sz="2000" kern="0" dirty="0"/>
          </a:p>
        </p:txBody>
      </p:sp>
      <p:pic>
        <p:nvPicPr>
          <p:cNvPr id="4" name="矩形 1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51" y="-26590"/>
            <a:ext cx="5130183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22511" y="70247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/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/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660302" y="25797"/>
            <a:ext cx="4646785" cy="58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CN" sz="3200" dirty="0" smtClean="0">
                <a:latin typeface="Rockwell" pitchFamily="18" charset="0"/>
                <a:ea typeface="微软雅黑" pitchFamily="34" charset="-122"/>
              </a:rPr>
              <a:t>9.</a:t>
            </a:r>
            <a:r>
              <a:rPr lang="en-US" altLang="zh-CN" sz="3200" dirty="0"/>
              <a:t> </a:t>
            </a:r>
            <a:r>
              <a:rPr lang="en-US" altLang="zh-CN" sz="3200" dirty="0" err="1"/>
              <a:t>bitset</a:t>
            </a:r>
            <a:r>
              <a:rPr lang="zh-CN" altLang="en-US" sz="3200" dirty="0"/>
              <a:t>类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25777" y="1557586"/>
            <a:ext cx="626143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200" dirty="0" err="1"/>
              <a:t>bitset</a:t>
            </a:r>
            <a:r>
              <a:rPr lang="en-US" altLang="zh-CN" sz="1200" dirty="0"/>
              <a:t> &lt;N&gt; &amp; operator &amp;= (</a:t>
            </a:r>
            <a:r>
              <a:rPr lang="en-US" altLang="zh-CN" sz="1200" dirty="0" err="1"/>
              <a:t>const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bitset</a:t>
            </a:r>
            <a:r>
              <a:rPr lang="en-US" altLang="zh-CN" sz="1200" dirty="0"/>
              <a:t> &lt;N&gt; &amp; </a:t>
            </a:r>
            <a:r>
              <a:rPr lang="en-US" altLang="zh-CN" sz="1200" dirty="0" err="1"/>
              <a:t>rhs</a:t>
            </a:r>
            <a:r>
              <a:rPr lang="en-US" altLang="zh-CN" sz="1200" dirty="0"/>
              <a:t>);  //</a:t>
            </a:r>
            <a:r>
              <a:rPr lang="zh-CN" altLang="en-US" sz="1200" dirty="0"/>
              <a:t>和另一个 </a:t>
            </a:r>
            <a:r>
              <a:rPr lang="en-US" altLang="zh-CN" sz="1200" dirty="0" err="1"/>
              <a:t>bitset</a:t>
            </a:r>
            <a:r>
              <a:rPr lang="en-US" altLang="zh-CN" sz="1200" dirty="0"/>
              <a:t> </a:t>
            </a:r>
            <a:r>
              <a:rPr lang="zh-CN" altLang="en-US" sz="1200" dirty="0"/>
              <a:t>对象进行与操作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200" dirty="0" err="1"/>
              <a:t>bitset</a:t>
            </a:r>
            <a:r>
              <a:rPr lang="en-US" altLang="zh-CN" sz="1200" dirty="0"/>
              <a:t> &lt;N&gt; &amp; operator |= (</a:t>
            </a:r>
            <a:r>
              <a:rPr lang="en-US" altLang="zh-CN" sz="1200" dirty="0" err="1"/>
              <a:t>const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bitset</a:t>
            </a:r>
            <a:r>
              <a:rPr lang="en-US" altLang="zh-CN" sz="1200" dirty="0"/>
              <a:t> &lt;N&gt; &amp; </a:t>
            </a:r>
            <a:r>
              <a:rPr lang="en-US" altLang="zh-CN" sz="1200" dirty="0" err="1"/>
              <a:t>rhs</a:t>
            </a:r>
            <a:r>
              <a:rPr lang="en-US" altLang="zh-CN" sz="1200" dirty="0"/>
              <a:t>);  //</a:t>
            </a:r>
            <a:r>
              <a:rPr lang="zh-CN" altLang="en-US" sz="1200" dirty="0"/>
              <a:t>和另一个 </a:t>
            </a:r>
            <a:r>
              <a:rPr lang="en-US" altLang="zh-CN" sz="1200" dirty="0" err="1"/>
              <a:t>bitset</a:t>
            </a:r>
            <a:r>
              <a:rPr lang="en-US" altLang="zh-CN" sz="1200" dirty="0"/>
              <a:t> </a:t>
            </a:r>
            <a:r>
              <a:rPr lang="zh-CN" altLang="en-US" sz="1200" dirty="0"/>
              <a:t>对象进行或操作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200" dirty="0" err="1"/>
              <a:t>bitset</a:t>
            </a:r>
            <a:r>
              <a:rPr lang="en-US" altLang="zh-CN" sz="1200" dirty="0"/>
              <a:t> &lt;N&gt; &amp; operator ^= (</a:t>
            </a:r>
            <a:r>
              <a:rPr lang="en-US" altLang="zh-CN" sz="1200" dirty="0" err="1"/>
              <a:t>const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bitset</a:t>
            </a:r>
            <a:r>
              <a:rPr lang="en-US" altLang="zh-CN" sz="1200" dirty="0"/>
              <a:t> &lt;N&gt; &amp; </a:t>
            </a:r>
            <a:r>
              <a:rPr lang="en-US" altLang="zh-CN" sz="1200" dirty="0" err="1"/>
              <a:t>rhs</a:t>
            </a:r>
            <a:r>
              <a:rPr lang="en-US" altLang="zh-CN" sz="1200" dirty="0"/>
              <a:t>);  //</a:t>
            </a:r>
            <a:r>
              <a:rPr lang="zh-CN" altLang="en-US" sz="1200" dirty="0"/>
              <a:t>和另一个 </a:t>
            </a:r>
            <a:r>
              <a:rPr lang="en-US" altLang="zh-CN" sz="1200" dirty="0" err="1"/>
              <a:t>bitset</a:t>
            </a:r>
            <a:r>
              <a:rPr lang="en-US" altLang="zh-CN" sz="1200" dirty="0"/>
              <a:t> </a:t>
            </a:r>
            <a:r>
              <a:rPr lang="zh-CN" altLang="en-US" sz="1200" dirty="0"/>
              <a:t>对象进行异或操作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200" dirty="0" err="1"/>
              <a:t>bitset</a:t>
            </a:r>
            <a:r>
              <a:rPr lang="en-US" altLang="zh-CN" sz="1200" dirty="0"/>
              <a:t> &lt;N&gt; &amp; operator &lt;&lt;= (</a:t>
            </a:r>
            <a:r>
              <a:rPr lang="en-US" altLang="zh-CN" sz="1200" dirty="0" err="1"/>
              <a:t>size_t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num</a:t>
            </a:r>
            <a:r>
              <a:rPr lang="en-US" altLang="zh-CN" sz="1200" dirty="0"/>
              <a:t>);  //</a:t>
            </a:r>
            <a:r>
              <a:rPr lang="zh-CN" altLang="en-US" sz="1200" dirty="0"/>
              <a:t>左移 </a:t>
            </a:r>
            <a:r>
              <a:rPr lang="en-US" altLang="zh-CN" sz="1200" dirty="0" err="1"/>
              <a:t>num</a:t>
            </a:r>
            <a:r>
              <a:rPr lang="en-US" altLang="zh-CN" sz="1200" dirty="0"/>
              <a:t> </a:t>
            </a:r>
            <a:r>
              <a:rPr lang="zh-CN" altLang="en-US" sz="1200" dirty="0"/>
              <a:t>位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200" dirty="0" err="1"/>
              <a:t>bitset</a:t>
            </a:r>
            <a:r>
              <a:rPr lang="en-US" altLang="zh-CN" sz="1200" dirty="0"/>
              <a:t> &lt;N&gt; &amp; operator &gt;&gt;= (</a:t>
            </a:r>
            <a:r>
              <a:rPr lang="en-US" altLang="zh-CN" sz="1200" dirty="0" err="1"/>
              <a:t>size_t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num</a:t>
            </a:r>
            <a:r>
              <a:rPr lang="en-US" altLang="zh-CN" sz="1200" dirty="0"/>
              <a:t>);  //</a:t>
            </a:r>
            <a:r>
              <a:rPr lang="zh-CN" altLang="en-US" sz="1200" dirty="0"/>
              <a:t>右移 </a:t>
            </a:r>
            <a:r>
              <a:rPr lang="en-US" altLang="zh-CN" sz="1200" dirty="0" err="1"/>
              <a:t>num</a:t>
            </a:r>
            <a:r>
              <a:rPr lang="en-US" altLang="zh-CN" sz="1200" dirty="0"/>
              <a:t> </a:t>
            </a:r>
            <a:r>
              <a:rPr lang="zh-CN" altLang="en-US" sz="1200" dirty="0"/>
              <a:t>位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200" dirty="0" err="1"/>
              <a:t>bitset</a:t>
            </a:r>
            <a:r>
              <a:rPr lang="en-US" altLang="zh-CN" sz="1200" dirty="0"/>
              <a:t> &lt;N&gt; &amp; set();  //</a:t>
            </a:r>
            <a:r>
              <a:rPr lang="zh-CN" altLang="en-US" sz="1200" dirty="0"/>
              <a:t>将所有位全部设成 </a:t>
            </a:r>
            <a:r>
              <a:rPr lang="en-US" altLang="zh-CN" sz="1200" dirty="0"/>
              <a:t>1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200" dirty="0" err="1"/>
              <a:t>bitset</a:t>
            </a:r>
            <a:r>
              <a:rPr lang="en-US" altLang="zh-CN" sz="1200" dirty="0"/>
              <a:t> &lt;N&gt; &amp; set(</a:t>
            </a:r>
            <a:r>
              <a:rPr lang="en-US" altLang="zh-CN" sz="1200" dirty="0" err="1"/>
              <a:t>size_t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pos</a:t>
            </a:r>
            <a:r>
              <a:rPr lang="en-US" altLang="zh-CN" sz="1200" dirty="0"/>
              <a:t>, bool </a:t>
            </a:r>
            <a:r>
              <a:rPr lang="en-US" altLang="zh-CN" sz="1200" dirty="0" err="1"/>
              <a:t>val</a:t>
            </a:r>
            <a:r>
              <a:rPr lang="en-US" altLang="zh-CN" sz="1200" dirty="0"/>
              <a:t> = true);  //</a:t>
            </a:r>
            <a:r>
              <a:rPr lang="zh-CN" altLang="en-US" sz="1200" dirty="0"/>
              <a:t>将第 </a:t>
            </a:r>
            <a:r>
              <a:rPr lang="en-US" altLang="zh-CN" sz="1200" dirty="0" err="1"/>
              <a:t>pos</a:t>
            </a:r>
            <a:r>
              <a:rPr lang="en-US" altLang="zh-CN" sz="1200" dirty="0"/>
              <a:t> </a:t>
            </a:r>
            <a:r>
              <a:rPr lang="zh-CN" altLang="en-US" sz="1200" dirty="0"/>
              <a:t>位设为 </a:t>
            </a:r>
            <a:r>
              <a:rPr lang="en-US" altLang="zh-CN" sz="1200" dirty="0" err="1"/>
              <a:t>val</a:t>
            </a:r>
            <a:endParaRPr lang="en-US" altLang="zh-CN" sz="1200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200" dirty="0" err="1"/>
              <a:t>bitset</a:t>
            </a:r>
            <a:r>
              <a:rPr lang="en-US" altLang="zh-CN" sz="1200" dirty="0"/>
              <a:t> &lt;N&gt; &amp; reset();  //</a:t>
            </a:r>
            <a:r>
              <a:rPr lang="zh-CN" altLang="en-US" sz="1200" dirty="0"/>
              <a:t>将所有位全部设成</a:t>
            </a:r>
            <a:r>
              <a:rPr lang="en-US" altLang="zh-CN" sz="1200" dirty="0"/>
              <a:t>0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200" dirty="0" err="1"/>
              <a:t>bitset</a:t>
            </a:r>
            <a:r>
              <a:rPr lang="en-US" altLang="zh-CN" sz="1200" dirty="0"/>
              <a:t> &lt;N&gt; &amp; reset (</a:t>
            </a:r>
            <a:r>
              <a:rPr lang="en-US" altLang="zh-CN" sz="1200" dirty="0" err="1"/>
              <a:t>size_t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pos</a:t>
            </a:r>
            <a:r>
              <a:rPr lang="en-US" altLang="zh-CN" sz="1200" dirty="0"/>
              <a:t>);  //</a:t>
            </a:r>
            <a:r>
              <a:rPr lang="zh-CN" altLang="en-US" sz="1200" dirty="0"/>
              <a:t>将第 </a:t>
            </a:r>
            <a:r>
              <a:rPr lang="en-US" altLang="zh-CN" sz="1200" dirty="0" err="1"/>
              <a:t>pos</a:t>
            </a:r>
            <a:r>
              <a:rPr lang="en-US" altLang="zh-CN" sz="1200" dirty="0"/>
              <a:t> </a:t>
            </a:r>
            <a:r>
              <a:rPr lang="zh-CN" altLang="en-US" sz="1200" dirty="0"/>
              <a:t>位设成 </a:t>
            </a:r>
            <a:r>
              <a:rPr lang="en-US" altLang="zh-CN" sz="1200" dirty="0"/>
              <a:t>0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200" dirty="0" err="1"/>
              <a:t>bitset</a:t>
            </a:r>
            <a:r>
              <a:rPr lang="en-US" altLang="zh-CN" sz="1200" dirty="0"/>
              <a:t> &lt;N&gt; &amp; flip();  //</a:t>
            </a:r>
            <a:r>
              <a:rPr lang="zh-CN" altLang="en-US" sz="1200" dirty="0"/>
              <a:t>将所有位翻转（</a:t>
            </a:r>
            <a:r>
              <a:rPr lang="en-US" altLang="zh-CN" sz="1200" dirty="0"/>
              <a:t>0</a:t>
            </a:r>
            <a:r>
              <a:rPr lang="zh-CN" altLang="en-US" sz="1200" dirty="0"/>
              <a:t>变成</a:t>
            </a:r>
            <a:r>
              <a:rPr lang="en-US" altLang="zh-CN" sz="1200" dirty="0"/>
              <a:t>1</a:t>
            </a:r>
            <a:r>
              <a:rPr lang="zh-CN" altLang="en-US" sz="1200" dirty="0"/>
              <a:t>，</a:t>
            </a:r>
            <a:r>
              <a:rPr lang="en-US" altLang="zh-CN" sz="1200" dirty="0"/>
              <a:t>1</a:t>
            </a:r>
            <a:r>
              <a:rPr lang="zh-CN" altLang="en-US" sz="1200" dirty="0"/>
              <a:t>变成</a:t>
            </a:r>
            <a:r>
              <a:rPr lang="en-US" altLang="zh-CN" sz="1200" dirty="0"/>
              <a:t>0</a:t>
            </a:r>
            <a:r>
              <a:rPr lang="zh-CN" altLang="en-US" sz="1200" dirty="0"/>
              <a:t>）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200" dirty="0" err="1"/>
              <a:t>bitset</a:t>
            </a:r>
            <a:r>
              <a:rPr lang="en-US" altLang="zh-CN" sz="1200" dirty="0"/>
              <a:t> &lt;N&gt; &amp; flip(</a:t>
            </a:r>
            <a:r>
              <a:rPr lang="en-US" altLang="zh-CN" sz="1200" dirty="0" err="1"/>
              <a:t>size_t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pos</a:t>
            </a:r>
            <a:r>
              <a:rPr lang="en-US" altLang="zh-CN" sz="1200" dirty="0"/>
              <a:t>);  //</a:t>
            </a:r>
            <a:r>
              <a:rPr lang="zh-CN" altLang="en-US" sz="1200" dirty="0"/>
              <a:t>翻转第 </a:t>
            </a:r>
            <a:r>
              <a:rPr lang="en-US" altLang="zh-CN" sz="1200" dirty="0" err="1"/>
              <a:t>pos</a:t>
            </a:r>
            <a:r>
              <a:rPr lang="en-US" altLang="zh-CN" sz="1200" dirty="0"/>
              <a:t> </a:t>
            </a:r>
            <a:r>
              <a:rPr lang="zh-CN" altLang="en-US" sz="1200" dirty="0"/>
              <a:t>位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200" dirty="0"/>
              <a:t>reference operator[] (</a:t>
            </a:r>
            <a:r>
              <a:rPr lang="en-US" altLang="zh-CN" sz="1200" dirty="0" err="1"/>
              <a:t>size_t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pos</a:t>
            </a:r>
            <a:r>
              <a:rPr lang="en-US" altLang="zh-CN" sz="1200" dirty="0"/>
              <a:t>);  //</a:t>
            </a:r>
            <a:r>
              <a:rPr lang="zh-CN" altLang="en-US" sz="1200" dirty="0"/>
              <a:t>返回对第 </a:t>
            </a:r>
            <a:r>
              <a:rPr lang="en-US" altLang="zh-CN" sz="1200" dirty="0" err="1"/>
              <a:t>pos</a:t>
            </a:r>
            <a:r>
              <a:rPr lang="en-US" altLang="zh-CN" sz="1200" dirty="0"/>
              <a:t> </a:t>
            </a:r>
            <a:r>
              <a:rPr lang="zh-CN" altLang="en-US" sz="1200" dirty="0"/>
              <a:t>位的引用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200" dirty="0"/>
              <a:t>bool operator[] (</a:t>
            </a:r>
            <a:r>
              <a:rPr lang="en-US" altLang="zh-CN" sz="1200" dirty="0" err="1"/>
              <a:t>size_t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pos</a:t>
            </a:r>
            <a:r>
              <a:rPr lang="en-US" altLang="zh-CN" sz="1200" dirty="0"/>
              <a:t>) </a:t>
            </a:r>
            <a:r>
              <a:rPr lang="en-US" altLang="zh-CN" sz="1200" dirty="0" err="1"/>
              <a:t>const</a:t>
            </a:r>
            <a:r>
              <a:rPr lang="en-US" altLang="zh-CN" sz="1200" dirty="0"/>
              <a:t>;  //</a:t>
            </a:r>
            <a:r>
              <a:rPr lang="zh-CN" altLang="en-US" sz="1200" dirty="0"/>
              <a:t>返回第 </a:t>
            </a:r>
            <a:r>
              <a:rPr lang="en-US" altLang="zh-CN" sz="1200" dirty="0" err="1"/>
              <a:t>pos</a:t>
            </a:r>
            <a:r>
              <a:rPr lang="en-US" altLang="zh-CN" sz="1200" dirty="0"/>
              <a:t> </a:t>
            </a:r>
            <a:r>
              <a:rPr lang="zh-CN" altLang="en-US" sz="1200" dirty="0"/>
              <a:t>位的值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200" dirty="0"/>
              <a:t>reference at(</a:t>
            </a:r>
            <a:r>
              <a:rPr lang="en-US" altLang="zh-CN" sz="1200" dirty="0" err="1"/>
              <a:t>size_t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pos</a:t>
            </a:r>
            <a:r>
              <a:rPr lang="en-US" altLang="zh-CN" sz="1200" dirty="0"/>
              <a:t>);  //</a:t>
            </a:r>
            <a:r>
              <a:rPr lang="zh-CN" altLang="en-US" sz="1200" dirty="0"/>
              <a:t>返回对第 </a:t>
            </a:r>
            <a:r>
              <a:rPr lang="en-US" altLang="zh-CN" sz="1200" dirty="0" err="1"/>
              <a:t>pos</a:t>
            </a:r>
            <a:r>
              <a:rPr lang="en-US" altLang="zh-CN" sz="1200" dirty="0"/>
              <a:t> </a:t>
            </a:r>
            <a:r>
              <a:rPr lang="zh-CN" altLang="en-US" sz="1200" dirty="0"/>
              <a:t>位的引用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200" dirty="0"/>
              <a:t>bool at (</a:t>
            </a:r>
            <a:r>
              <a:rPr lang="en-US" altLang="zh-CN" sz="1200" dirty="0" err="1"/>
              <a:t>size_t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pos</a:t>
            </a:r>
            <a:r>
              <a:rPr lang="en-US" altLang="zh-CN" sz="1200" dirty="0"/>
              <a:t>) </a:t>
            </a:r>
            <a:r>
              <a:rPr lang="en-US" altLang="zh-CN" sz="1200" dirty="0" err="1"/>
              <a:t>const</a:t>
            </a:r>
            <a:r>
              <a:rPr lang="en-US" altLang="zh-CN" sz="1200" dirty="0"/>
              <a:t>;  //</a:t>
            </a:r>
            <a:r>
              <a:rPr lang="zh-CN" altLang="en-US" sz="1200" dirty="0"/>
              <a:t>返回第 </a:t>
            </a:r>
            <a:r>
              <a:rPr lang="en-US" altLang="zh-CN" sz="1200" dirty="0" err="1"/>
              <a:t>pos</a:t>
            </a:r>
            <a:r>
              <a:rPr lang="en-US" altLang="zh-CN" sz="1200" dirty="0"/>
              <a:t> </a:t>
            </a:r>
            <a:r>
              <a:rPr lang="zh-CN" altLang="en-US" sz="1200" dirty="0"/>
              <a:t>位的值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200" dirty="0"/>
              <a:t>unsigned long </a:t>
            </a:r>
            <a:r>
              <a:rPr lang="en-US" altLang="zh-CN" sz="1200" dirty="0" err="1"/>
              <a:t>to_ulong</a:t>
            </a:r>
            <a:r>
              <a:rPr lang="en-US" altLang="zh-CN" sz="1200" dirty="0"/>
              <a:t>() </a:t>
            </a:r>
            <a:r>
              <a:rPr lang="en-US" altLang="zh-CN" sz="1200" dirty="0" err="1"/>
              <a:t>const</a:t>
            </a:r>
            <a:r>
              <a:rPr lang="en-US" altLang="zh-CN" sz="1200" dirty="0"/>
              <a:t>;  //</a:t>
            </a:r>
            <a:r>
              <a:rPr lang="zh-CN" altLang="en-US" sz="1200" dirty="0"/>
              <a:t>将对象中的</a:t>
            </a:r>
            <a:r>
              <a:rPr lang="en-US" altLang="zh-CN" sz="1200" dirty="0"/>
              <a:t>0</a:t>
            </a:r>
            <a:r>
              <a:rPr lang="zh-CN" altLang="en-US" sz="1200" dirty="0"/>
              <a:t>、</a:t>
            </a:r>
            <a:r>
              <a:rPr lang="en-US" altLang="zh-CN" sz="1200" dirty="0"/>
              <a:t>1</a:t>
            </a:r>
            <a:r>
              <a:rPr lang="zh-CN" altLang="en-US" sz="1200" dirty="0"/>
              <a:t>串转换成整数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200" dirty="0"/>
              <a:t>string </a:t>
            </a:r>
            <a:r>
              <a:rPr lang="en-US" altLang="zh-CN" sz="1200" dirty="0" err="1"/>
              <a:t>to_string</a:t>
            </a:r>
            <a:r>
              <a:rPr lang="en-US" altLang="zh-CN" sz="1200" dirty="0"/>
              <a:t> () </a:t>
            </a:r>
            <a:r>
              <a:rPr lang="en-US" altLang="zh-CN" sz="1200" dirty="0" err="1"/>
              <a:t>const</a:t>
            </a:r>
            <a:r>
              <a:rPr lang="en-US" altLang="zh-CN" sz="1200" dirty="0"/>
              <a:t>;  //</a:t>
            </a:r>
            <a:r>
              <a:rPr lang="zh-CN" altLang="en-US" sz="1200" dirty="0"/>
              <a:t>将对象中的</a:t>
            </a:r>
            <a:r>
              <a:rPr lang="en-US" altLang="zh-CN" sz="1200" dirty="0"/>
              <a:t>0</a:t>
            </a:r>
            <a:r>
              <a:rPr lang="zh-CN" altLang="en-US" sz="1200" dirty="0"/>
              <a:t>、</a:t>
            </a:r>
            <a:r>
              <a:rPr lang="en-US" altLang="zh-CN" sz="1200" dirty="0"/>
              <a:t>1</a:t>
            </a:r>
            <a:r>
              <a:rPr lang="zh-CN" altLang="en-US" sz="1200" dirty="0"/>
              <a:t>串转换成字符串（</a:t>
            </a:r>
            <a:r>
              <a:rPr lang="en-US" altLang="zh-CN" sz="1200" dirty="0"/>
              <a:t>Visual Studio </a:t>
            </a:r>
            <a:r>
              <a:rPr lang="zh-CN" altLang="en-US" sz="1200" dirty="0"/>
              <a:t>支持，</a:t>
            </a:r>
            <a:r>
              <a:rPr lang="en-US" altLang="zh-CN" sz="1200" dirty="0"/>
              <a:t>Dev </a:t>
            </a:r>
            <a:r>
              <a:rPr lang="en-US" altLang="zh-CN" sz="1200" dirty="0">
                <a:hlinkClick r:id="rId5"/>
              </a:rPr>
              <a:t>C++</a:t>
            </a:r>
            <a:r>
              <a:rPr lang="en-US" altLang="zh-CN" sz="1200" dirty="0"/>
              <a:t> </a:t>
            </a:r>
            <a:r>
              <a:rPr lang="zh-CN" altLang="en-US" sz="1200" dirty="0"/>
              <a:t>不支持）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200" dirty="0" err="1"/>
              <a:t>size_t</a:t>
            </a:r>
            <a:r>
              <a:rPr lang="en-US" altLang="zh-CN" sz="1200" dirty="0"/>
              <a:t> count() </a:t>
            </a:r>
            <a:r>
              <a:rPr lang="en-US" altLang="zh-CN" sz="1200" dirty="0" err="1"/>
              <a:t>const</a:t>
            </a:r>
            <a:r>
              <a:rPr lang="en-US" altLang="zh-CN" sz="1200" dirty="0"/>
              <a:t>;  //</a:t>
            </a:r>
            <a:r>
              <a:rPr lang="zh-CN" altLang="en-US" sz="1200" dirty="0"/>
              <a:t>计算 </a:t>
            </a:r>
            <a:r>
              <a:rPr lang="en-US" altLang="zh-CN" sz="1200" dirty="0"/>
              <a:t>1 </a:t>
            </a:r>
            <a:r>
              <a:rPr lang="zh-CN" altLang="en-US" sz="1200" dirty="0"/>
              <a:t>的个数</a:t>
            </a:r>
          </a:p>
          <a:p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6387207" y="1773610"/>
            <a:ext cx="561662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200" dirty="0" err="1"/>
              <a:t>size_t</a:t>
            </a:r>
            <a:r>
              <a:rPr lang="en-US" altLang="zh-CN" sz="1200" dirty="0"/>
              <a:t> size () </a:t>
            </a:r>
            <a:r>
              <a:rPr lang="en-US" altLang="zh-CN" sz="1200" dirty="0" err="1"/>
              <a:t>const</a:t>
            </a:r>
            <a:r>
              <a:rPr lang="en-US" altLang="zh-CN" sz="1200" dirty="0"/>
              <a:t>;  //</a:t>
            </a:r>
            <a:r>
              <a:rPr lang="zh-CN" altLang="en-US" sz="1200" dirty="0"/>
              <a:t>返回总位数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200" dirty="0"/>
              <a:t>bool operator == (</a:t>
            </a:r>
            <a:r>
              <a:rPr lang="en-US" altLang="zh-CN" sz="1200" dirty="0" err="1"/>
              <a:t>const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bitset</a:t>
            </a:r>
            <a:r>
              <a:rPr lang="en-US" altLang="zh-CN" sz="1200" dirty="0"/>
              <a:t> &lt;N&gt; &amp; </a:t>
            </a:r>
            <a:r>
              <a:rPr lang="en-US" altLang="zh-CN" sz="1200" dirty="0" err="1"/>
              <a:t>rhs</a:t>
            </a:r>
            <a:r>
              <a:rPr lang="en-US" altLang="zh-CN" sz="1200" dirty="0"/>
              <a:t>) </a:t>
            </a:r>
            <a:r>
              <a:rPr lang="en-US" altLang="zh-CN" sz="1200" dirty="0" err="1"/>
              <a:t>const</a:t>
            </a:r>
            <a:r>
              <a:rPr lang="en-US" altLang="zh-CN" sz="1200" dirty="0"/>
              <a:t>;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200" dirty="0"/>
              <a:t>bool operator != (</a:t>
            </a:r>
            <a:r>
              <a:rPr lang="en-US" altLang="zh-CN" sz="1200" dirty="0" err="1"/>
              <a:t>const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bitset</a:t>
            </a:r>
            <a:r>
              <a:rPr lang="en-US" altLang="zh-CN" sz="1200" dirty="0"/>
              <a:t> &lt;N&gt; &amp; </a:t>
            </a:r>
            <a:r>
              <a:rPr lang="en-US" altLang="zh-CN" sz="1200" dirty="0" err="1"/>
              <a:t>rhs</a:t>
            </a:r>
            <a:r>
              <a:rPr lang="en-US" altLang="zh-CN" sz="1200" dirty="0"/>
              <a:t>) </a:t>
            </a:r>
            <a:r>
              <a:rPr lang="en-US" altLang="zh-CN" sz="1200" dirty="0" err="1"/>
              <a:t>const</a:t>
            </a:r>
            <a:r>
              <a:rPr lang="en-US" altLang="zh-CN" sz="1200" dirty="0"/>
              <a:t>;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200" dirty="0"/>
              <a:t>bool test(</a:t>
            </a:r>
            <a:r>
              <a:rPr lang="en-US" altLang="zh-CN" sz="1200" dirty="0" err="1"/>
              <a:t>size_t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pos</a:t>
            </a:r>
            <a:r>
              <a:rPr lang="en-US" altLang="zh-CN" sz="1200" dirty="0"/>
              <a:t>) </a:t>
            </a:r>
            <a:r>
              <a:rPr lang="en-US" altLang="zh-CN" sz="1200" dirty="0" err="1"/>
              <a:t>const</a:t>
            </a:r>
            <a:r>
              <a:rPr lang="en-US" altLang="zh-CN" sz="1200" dirty="0"/>
              <a:t>;  //</a:t>
            </a:r>
            <a:r>
              <a:rPr lang="zh-CN" altLang="en-US" sz="1200" dirty="0"/>
              <a:t>测试第 </a:t>
            </a:r>
            <a:r>
              <a:rPr lang="en-US" altLang="zh-CN" sz="1200" dirty="0" err="1"/>
              <a:t>pos</a:t>
            </a:r>
            <a:r>
              <a:rPr lang="en-US" altLang="zh-CN" sz="1200" dirty="0"/>
              <a:t> </a:t>
            </a:r>
            <a:r>
              <a:rPr lang="zh-CN" altLang="en-US" sz="1200" dirty="0"/>
              <a:t>位是否为 </a:t>
            </a:r>
            <a:r>
              <a:rPr lang="en-US" altLang="zh-CN" sz="1200" dirty="0"/>
              <a:t>1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200" dirty="0"/>
              <a:t>bool any() </a:t>
            </a:r>
            <a:r>
              <a:rPr lang="en-US" altLang="zh-CN" sz="1200" dirty="0" err="1"/>
              <a:t>const</a:t>
            </a:r>
            <a:r>
              <a:rPr lang="en-US" altLang="zh-CN" sz="1200" dirty="0"/>
              <a:t>;  //</a:t>
            </a:r>
            <a:r>
              <a:rPr lang="zh-CN" altLang="en-US" sz="1200" dirty="0"/>
              <a:t>判断是否有某位为</a:t>
            </a:r>
            <a:r>
              <a:rPr lang="en-US" altLang="zh-CN" sz="1200" dirty="0"/>
              <a:t>1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200" dirty="0"/>
              <a:t>bool none() </a:t>
            </a:r>
            <a:r>
              <a:rPr lang="en-US" altLang="zh-CN" sz="1200" dirty="0" err="1"/>
              <a:t>const</a:t>
            </a:r>
            <a:r>
              <a:rPr lang="en-US" altLang="zh-CN" sz="1200" dirty="0"/>
              <a:t>;  //</a:t>
            </a:r>
            <a:r>
              <a:rPr lang="zh-CN" altLang="en-US" sz="1200" dirty="0"/>
              <a:t>判断是否全部为</a:t>
            </a:r>
            <a:r>
              <a:rPr lang="en-US" altLang="zh-CN" sz="1200" dirty="0"/>
              <a:t>0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200" dirty="0" err="1"/>
              <a:t>bitset</a:t>
            </a:r>
            <a:r>
              <a:rPr lang="en-US" altLang="zh-CN" sz="1200" dirty="0"/>
              <a:t> &lt;N&gt; operator &lt;&lt; (</a:t>
            </a:r>
            <a:r>
              <a:rPr lang="en-US" altLang="zh-CN" sz="1200" dirty="0" err="1"/>
              <a:t>size_t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pos</a:t>
            </a:r>
            <a:r>
              <a:rPr lang="en-US" altLang="zh-CN" sz="1200" dirty="0"/>
              <a:t>) </a:t>
            </a:r>
            <a:r>
              <a:rPr lang="en-US" altLang="zh-CN" sz="1200" dirty="0" err="1"/>
              <a:t>const</a:t>
            </a:r>
            <a:r>
              <a:rPr lang="en-US" altLang="zh-CN" sz="1200" dirty="0"/>
              <a:t>;  //</a:t>
            </a:r>
            <a:r>
              <a:rPr lang="zh-CN" altLang="en-US" sz="1200" dirty="0"/>
              <a:t>返回左移 </a:t>
            </a:r>
            <a:r>
              <a:rPr lang="en-US" altLang="zh-CN" sz="1200" dirty="0" err="1"/>
              <a:t>pos</a:t>
            </a:r>
            <a:r>
              <a:rPr lang="en-US" altLang="zh-CN" sz="1200" dirty="0"/>
              <a:t> </a:t>
            </a:r>
            <a:r>
              <a:rPr lang="zh-CN" altLang="en-US" sz="1200" dirty="0"/>
              <a:t>位后的结果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200" dirty="0" err="1"/>
              <a:t>bitset</a:t>
            </a:r>
            <a:r>
              <a:rPr lang="en-US" altLang="zh-CN" sz="1200" dirty="0"/>
              <a:t> &lt;N&gt; operator &gt;&gt; (</a:t>
            </a:r>
            <a:r>
              <a:rPr lang="en-US" altLang="zh-CN" sz="1200" dirty="0" err="1"/>
              <a:t>size_t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pos</a:t>
            </a:r>
            <a:r>
              <a:rPr lang="en-US" altLang="zh-CN" sz="1200" dirty="0"/>
              <a:t>) </a:t>
            </a:r>
            <a:r>
              <a:rPr lang="en-US" altLang="zh-CN" sz="1200" dirty="0" err="1"/>
              <a:t>const</a:t>
            </a:r>
            <a:r>
              <a:rPr lang="en-US" altLang="zh-CN" sz="1200" dirty="0"/>
              <a:t>;  //</a:t>
            </a:r>
            <a:r>
              <a:rPr lang="zh-CN" altLang="en-US" sz="1200" dirty="0"/>
              <a:t>返回右移 </a:t>
            </a:r>
            <a:r>
              <a:rPr lang="en-US" altLang="zh-CN" sz="1200" dirty="0" err="1"/>
              <a:t>pos</a:t>
            </a:r>
            <a:r>
              <a:rPr lang="en-US" altLang="zh-CN" sz="1200" dirty="0"/>
              <a:t> </a:t>
            </a:r>
            <a:r>
              <a:rPr lang="zh-CN" altLang="en-US" sz="1200" dirty="0"/>
              <a:t>位后的结果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200" dirty="0" err="1"/>
              <a:t>bitset</a:t>
            </a:r>
            <a:r>
              <a:rPr lang="en-US" altLang="zh-CN" sz="1200" dirty="0"/>
              <a:t> &lt;N&gt; operator ~ ();  //</a:t>
            </a:r>
            <a:r>
              <a:rPr lang="zh-CN" altLang="en-US" sz="1200" dirty="0"/>
              <a:t>返回取反后的结果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200" dirty="0" err="1"/>
              <a:t>bitset</a:t>
            </a:r>
            <a:r>
              <a:rPr lang="en-US" altLang="zh-CN" sz="1200" dirty="0"/>
              <a:t> &lt;N&gt; operator &amp; (</a:t>
            </a:r>
            <a:r>
              <a:rPr lang="en-US" altLang="zh-CN" sz="1200" dirty="0" err="1"/>
              <a:t>const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bitset</a:t>
            </a:r>
            <a:r>
              <a:rPr lang="en-US" altLang="zh-CN" sz="1200" dirty="0"/>
              <a:t> &lt;N&gt; &amp; </a:t>
            </a:r>
            <a:r>
              <a:rPr lang="en-US" altLang="zh-CN" sz="1200" dirty="0" err="1"/>
              <a:t>rhs</a:t>
            </a:r>
            <a:r>
              <a:rPr lang="en-US" altLang="zh-CN" sz="1200" dirty="0"/>
              <a:t>) </a:t>
            </a:r>
            <a:r>
              <a:rPr lang="en-US" altLang="zh-CN" sz="1200" dirty="0" err="1"/>
              <a:t>const</a:t>
            </a:r>
            <a:r>
              <a:rPr lang="en-US" altLang="zh-CN" sz="1200" dirty="0"/>
              <a:t>;  //</a:t>
            </a:r>
            <a:r>
              <a:rPr lang="zh-CN" altLang="en-US" sz="1200" dirty="0"/>
              <a:t>返回和另一个 </a:t>
            </a:r>
            <a:r>
              <a:rPr lang="en-US" altLang="zh-CN" sz="1200" dirty="0" err="1"/>
              <a:t>bitset</a:t>
            </a:r>
            <a:r>
              <a:rPr lang="en-US" altLang="zh-CN" sz="1200" dirty="0"/>
              <a:t> </a:t>
            </a:r>
            <a:r>
              <a:rPr lang="zh-CN" altLang="en-US" sz="1200" dirty="0"/>
              <a:t>对象 </a:t>
            </a:r>
            <a:r>
              <a:rPr lang="en-US" altLang="zh-CN" sz="1200" dirty="0" err="1"/>
              <a:t>rhs</a:t>
            </a:r>
            <a:r>
              <a:rPr lang="en-US" altLang="zh-CN" sz="1200" dirty="0"/>
              <a:t> </a:t>
            </a:r>
            <a:r>
              <a:rPr lang="zh-CN" altLang="en-US" sz="1200" dirty="0"/>
              <a:t>进行与运算的结果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200" dirty="0" err="1"/>
              <a:t>bitset</a:t>
            </a:r>
            <a:r>
              <a:rPr lang="en-US" altLang="zh-CN" sz="1200" dirty="0"/>
              <a:t> &lt;N&gt; operator | (</a:t>
            </a:r>
            <a:r>
              <a:rPr lang="en-US" altLang="zh-CN" sz="1200" dirty="0" err="1"/>
              <a:t>const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bitset</a:t>
            </a:r>
            <a:r>
              <a:rPr lang="en-US" altLang="zh-CN" sz="1200" dirty="0"/>
              <a:t> &lt;N&gt; &amp; </a:t>
            </a:r>
            <a:r>
              <a:rPr lang="en-US" altLang="zh-CN" sz="1200" dirty="0" err="1"/>
              <a:t>rhs</a:t>
            </a:r>
            <a:r>
              <a:rPr lang="en-US" altLang="zh-CN" sz="1200" dirty="0"/>
              <a:t>) </a:t>
            </a:r>
            <a:r>
              <a:rPr lang="en-US" altLang="zh-CN" sz="1200" dirty="0" err="1"/>
              <a:t>const</a:t>
            </a:r>
            <a:r>
              <a:rPr lang="en-US" altLang="zh-CN" sz="1200" dirty="0"/>
              <a:t>;  //</a:t>
            </a:r>
            <a:r>
              <a:rPr lang="zh-CN" altLang="en-US" sz="1200" dirty="0"/>
              <a:t>返回和另一个 </a:t>
            </a:r>
            <a:r>
              <a:rPr lang="en-US" altLang="zh-CN" sz="1200" dirty="0" err="1"/>
              <a:t>bitset</a:t>
            </a:r>
            <a:r>
              <a:rPr lang="en-US" altLang="zh-CN" sz="1200" dirty="0"/>
              <a:t> </a:t>
            </a:r>
            <a:r>
              <a:rPr lang="zh-CN" altLang="en-US" sz="1200" dirty="0"/>
              <a:t>对象 </a:t>
            </a:r>
            <a:r>
              <a:rPr lang="en-US" altLang="zh-CN" sz="1200" dirty="0" err="1"/>
              <a:t>rhs</a:t>
            </a:r>
            <a:r>
              <a:rPr lang="en-US" altLang="zh-CN" sz="1200" dirty="0"/>
              <a:t> </a:t>
            </a:r>
            <a:r>
              <a:rPr lang="zh-CN" altLang="en-US" sz="1200" dirty="0"/>
              <a:t>进行或运算的结果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200" dirty="0" err="1"/>
              <a:t>bitset</a:t>
            </a:r>
            <a:r>
              <a:rPr lang="en-US" altLang="zh-CN" sz="1200" dirty="0"/>
              <a:t> &lt;N&gt; operator ^ (</a:t>
            </a:r>
            <a:r>
              <a:rPr lang="en-US" altLang="zh-CN" sz="1200" dirty="0" err="1"/>
              <a:t>const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bitset</a:t>
            </a:r>
            <a:r>
              <a:rPr lang="en-US" altLang="zh-CN" sz="1200" dirty="0"/>
              <a:t> &lt;N&gt; &amp; </a:t>
            </a:r>
            <a:r>
              <a:rPr lang="en-US" altLang="zh-CN" sz="1200" dirty="0" err="1"/>
              <a:t>rhs</a:t>
            </a:r>
            <a:r>
              <a:rPr lang="en-US" altLang="zh-CN" sz="1200" dirty="0"/>
              <a:t>) </a:t>
            </a:r>
            <a:r>
              <a:rPr lang="en-US" altLang="zh-CN" sz="1200" dirty="0" err="1"/>
              <a:t>const</a:t>
            </a:r>
            <a:r>
              <a:rPr lang="en-US" altLang="zh-CN" sz="1200" dirty="0"/>
              <a:t>;  //</a:t>
            </a:r>
            <a:r>
              <a:rPr lang="zh-CN" altLang="en-US" sz="1200" dirty="0"/>
              <a:t>返回和另一个 </a:t>
            </a:r>
            <a:r>
              <a:rPr lang="en-US" altLang="zh-CN" sz="1200" dirty="0" err="1"/>
              <a:t>bitset</a:t>
            </a:r>
            <a:r>
              <a:rPr lang="en-US" altLang="zh-CN" sz="1200" dirty="0"/>
              <a:t> </a:t>
            </a:r>
            <a:r>
              <a:rPr lang="zh-CN" altLang="en-US" sz="1200" dirty="0"/>
              <a:t>对象 </a:t>
            </a:r>
            <a:r>
              <a:rPr lang="en-US" altLang="zh-CN" sz="1200" dirty="0" err="1"/>
              <a:t>rhs</a:t>
            </a:r>
            <a:r>
              <a:rPr lang="en-US" altLang="zh-CN" sz="1200" dirty="0"/>
              <a:t> </a:t>
            </a:r>
            <a:r>
              <a:rPr lang="zh-CN" altLang="en-US" sz="1200" dirty="0"/>
              <a:t>进行异或运算的结果</a:t>
            </a:r>
          </a:p>
          <a:p>
            <a:r>
              <a:rPr lang="zh-CN" altLang="en-US" sz="1200" dirty="0"/>
              <a:t/>
            </a:r>
            <a:br>
              <a:rPr lang="zh-CN" altLang="en-US" sz="1200" dirty="0"/>
            </a:b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9362822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300"/>
                            </p:stCondLst>
                            <p:childTnLst>
                              <p:par>
                                <p:cTn id="1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utoUpdateAnimBg="0"/>
      <p:bldP spid="12" grpId="0"/>
      <p:bldP spid="12" grpId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500186" y="716776"/>
            <a:ext cx="11250863" cy="457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1200" b="0" dirty="0"/>
              <a:t>#include &lt;</a:t>
            </a:r>
            <a:r>
              <a:rPr lang="en-US" altLang="zh-CN" sz="1200" b="0" dirty="0" err="1"/>
              <a:t>iostream</a:t>
            </a:r>
            <a:r>
              <a:rPr lang="en-US" altLang="zh-CN" sz="1200" b="0" dirty="0"/>
              <a:t>&gt;</a:t>
            </a:r>
          </a:p>
          <a:p>
            <a:pPr marL="0" indent="0">
              <a:buNone/>
            </a:pPr>
            <a:r>
              <a:rPr lang="en-US" altLang="zh-CN" sz="1200" b="0" dirty="0"/>
              <a:t>#include &lt;</a:t>
            </a:r>
            <a:r>
              <a:rPr lang="en-US" altLang="zh-CN" sz="1200" b="0" dirty="0" err="1"/>
              <a:t>bitset</a:t>
            </a:r>
            <a:r>
              <a:rPr lang="en-US" altLang="zh-CN" sz="1200" b="0" dirty="0"/>
              <a:t>&gt;</a:t>
            </a:r>
          </a:p>
          <a:p>
            <a:pPr marL="0" indent="0">
              <a:buNone/>
            </a:pPr>
            <a:r>
              <a:rPr lang="en-US" altLang="zh-CN" sz="1200" b="0" dirty="0"/>
              <a:t>#include &lt;string&gt;</a:t>
            </a:r>
          </a:p>
          <a:p>
            <a:pPr marL="0" indent="0">
              <a:buNone/>
            </a:pPr>
            <a:r>
              <a:rPr lang="en-US" altLang="zh-CN" sz="1200" dirty="0"/>
              <a:t>u</a:t>
            </a:r>
            <a:r>
              <a:rPr lang="en-US" altLang="zh-CN" sz="1200" dirty="0">
                <a:hlinkClick r:id="rId3"/>
              </a:rPr>
              <a:t>sin</a:t>
            </a:r>
            <a:r>
              <a:rPr lang="en-US" altLang="zh-CN" sz="1200" dirty="0"/>
              <a:t>g</a:t>
            </a:r>
            <a:r>
              <a:rPr lang="en-US" altLang="zh-CN" sz="1200" b="0" dirty="0"/>
              <a:t> </a:t>
            </a:r>
            <a:r>
              <a:rPr lang="en-US" altLang="zh-CN" sz="1200" dirty="0"/>
              <a:t>namespace</a:t>
            </a:r>
            <a:r>
              <a:rPr lang="en-US" altLang="zh-CN" sz="1200" b="0" dirty="0"/>
              <a:t> </a:t>
            </a:r>
            <a:r>
              <a:rPr lang="en-US" altLang="zh-CN" sz="1200" b="0" dirty="0" err="1"/>
              <a:t>std</a:t>
            </a:r>
            <a:r>
              <a:rPr lang="en-US" altLang="zh-CN" sz="1200" b="0" dirty="0"/>
              <a:t>;</a:t>
            </a:r>
          </a:p>
          <a:p>
            <a:pPr marL="0" indent="0">
              <a:buNone/>
            </a:pPr>
            <a:r>
              <a:rPr lang="en-US" altLang="zh-CN" sz="1200" b="0" dirty="0" err="1"/>
              <a:t>int</a:t>
            </a:r>
            <a:r>
              <a:rPr lang="en-US" altLang="zh-CN" sz="1200" b="0" dirty="0"/>
              <a:t> main()</a:t>
            </a:r>
          </a:p>
          <a:p>
            <a:pPr marL="0" indent="0">
              <a:buNone/>
            </a:pPr>
            <a:r>
              <a:rPr lang="en-US" altLang="zh-CN" sz="1200" b="0" dirty="0"/>
              <a:t>{</a:t>
            </a:r>
          </a:p>
          <a:p>
            <a:pPr marL="0" indent="0">
              <a:buNone/>
            </a:pPr>
            <a:r>
              <a:rPr lang="en-US" altLang="zh-CN" sz="1200" b="0" dirty="0" err="1"/>
              <a:t>bitset</a:t>
            </a:r>
            <a:r>
              <a:rPr lang="en-US" altLang="zh-CN" sz="1200" b="0" dirty="0"/>
              <a:t>&lt;7&gt; bst1;</a:t>
            </a:r>
          </a:p>
          <a:p>
            <a:pPr marL="0" indent="0">
              <a:buNone/>
            </a:pPr>
            <a:r>
              <a:rPr lang="en-US" altLang="zh-CN" sz="1200" b="0" dirty="0" err="1"/>
              <a:t>bitset</a:t>
            </a:r>
            <a:r>
              <a:rPr lang="en-US" altLang="zh-CN" sz="1200" b="0" dirty="0"/>
              <a:t>&lt;7&gt; bst2;</a:t>
            </a:r>
          </a:p>
          <a:p>
            <a:pPr marL="0" indent="0">
              <a:buNone/>
            </a:pPr>
            <a:r>
              <a:rPr lang="en-US" altLang="zh-CN" sz="1200" b="0" dirty="0" err="1"/>
              <a:t>cout</a:t>
            </a:r>
            <a:r>
              <a:rPr lang="en-US" altLang="zh-CN" sz="1200" b="0" dirty="0"/>
              <a:t> &lt;&lt; "1) " &lt;&lt; bst1 &lt;&lt; </a:t>
            </a:r>
            <a:r>
              <a:rPr lang="en-US" altLang="zh-CN" sz="1200" b="0" dirty="0" err="1"/>
              <a:t>endl</a:t>
            </a:r>
            <a:r>
              <a:rPr lang="en-US" altLang="zh-CN" sz="1200" b="0" dirty="0"/>
              <a:t>; //</a:t>
            </a:r>
            <a:r>
              <a:rPr lang="zh-CN" altLang="en-US" sz="1200" b="0" dirty="0"/>
              <a:t>输出 </a:t>
            </a:r>
            <a:r>
              <a:rPr lang="en-US" altLang="zh-CN" sz="1200" b="0" dirty="0"/>
              <a:t>1) 0000000</a:t>
            </a:r>
            <a:endParaRPr lang="zh-CN" altLang="en-US" sz="1200" b="0" dirty="0"/>
          </a:p>
          <a:p>
            <a:pPr marL="0" indent="0">
              <a:buNone/>
            </a:pPr>
            <a:r>
              <a:rPr lang="en-US" altLang="zh-CN" sz="1200" b="0" dirty="0"/>
              <a:t>bst1.set(0,1);//</a:t>
            </a:r>
            <a:r>
              <a:rPr lang="zh-CN" altLang="en-US" sz="1200" b="0" dirty="0"/>
              <a:t>将第</a:t>
            </a:r>
            <a:r>
              <a:rPr lang="en-US" altLang="zh-CN" sz="1200" b="0" dirty="0"/>
              <a:t>0</a:t>
            </a:r>
            <a:r>
              <a:rPr lang="zh-CN" altLang="en-US" sz="1200" b="0" dirty="0"/>
              <a:t>位变成</a:t>
            </a:r>
            <a:r>
              <a:rPr lang="en-US" altLang="zh-CN" sz="1200" b="0" dirty="0"/>
              <a:t>1</a:t>
            </a:r>
            <a:r>
              <a:rPr lang="zh-CN" altLang="en-US" sz="1200" b="0" dirty="0"/>
              <a:t>，</a:t>
            </a:r>
            <a:r>
              <a:rPr lang="en-US" altLang="zh-CN" sz="1200" b="0" dirty="0"/>
              <a:t>bst1</a:t>
            </a:r>
            <a:r>
              <a:rPr lang="zh-CN" altLang="en-US" sz="1200" b="0" dirty="0"/>
              <a:t>变为 </a:t>
            </a:r>
            <a:r>
              <a:rPr lang="en-US" altLang="zh-CN" sz="1200" b="0" dirty="0"/>
              <a:t>0000001</a:t>
            </a:r>
            <a:endParaRPr lang="zh-CN" altLang="en-US" sz="1200" b="0" dirty="0"/>
          </a:p>
          <a:p>
            <a:pPr marL="0" indent="0">
              <a:buNone/>
            </a:pPr>
            <a:r>
              <a:rPr lang="en-US" altLang="zh-CN" sz="1200" b="0" dirty="0" err="1"/>
              <a:t>cout</a:t>
            </a:r>
            <a:r>
              <a:rPr lang="en-US" altLang="zh-CN" sz="1200" b="0" dirty="0"/>
              <a:t> &lt;&lt; "2) " &lt;&lt; bst1 &lt;&lt; </a:t>
            </a:r>
            <a:r>
              <a:rPr lang="en-US" altLang="zh-CN" sz="1200" b="0" dirty="0" err="1"/>
              <a:t>endl</a:t>
            </a:r>
            <a:r>
              <a:rPr lang="en-US" altLang="zh-CN" sz="1200" b="0" dirty="0"/>
              <a:t>; //</a:t>
            </a:r>
            <a:r>
              <a:rPr lang="zh-CN" altLang="en-US" sz="1200" b="0" dirty="0"/>
              <a:t>输出 </a:t>
            </a:r>
            <a:r>
              <a:rPr lang="en-US" altLang="zh-CN" sz="1200" b="0" dirty="0"/>
              <a:t>2) 0000001</a:t>
            </a:r>
            <a:endParaRPr lang="zh-CN" altLang="en-US" sz="1200" b="0" dirty="0"/>
          </a:p>
          <a:p>
            <a:pPr marL="0" indent="0">
              <a:buNone/>
            </a:pPr>
            <a:r>
              <a:rPr lang="en-US" altLang="zh-CN" sz="1200" b="0" dirty="0"/>
              <a:t>bst1 &lt;&lt;= 4; //</a:t>
            </a:r>
            <a:r>
              <a:rPr lang="zh-CN" altLang="en-US" sz="1200" b="0" dirty="0"/>
              <a:t>左移</a:t>
            </a:r>
            <a:r>
              <a:rPr lang="en-US" altLang="zh-CN" sz="1200" b="0" dirty="0"/>
              <a:t>4</a:t>
            </a:r>
            <a:r>
              <a:rPr lang="zh-CN" altLang="en-US" sz="1200" b="0" dirty="0"/>
              <a:t>位，变为 </a:t>
            </a:r>
            <a:r>
              <a:rPr lang="en-US" altLang="zh-CN" sz="1200" b="0" dirty="0"/>
              <a:t>0010000</a:t>
            </a:r>
            <a:endParaRPr lang="zh-CN" altLang="en-US" sz="1200" b="0" dirty="0"/>
          </a:p>
          <a:p>
            <a:pPr marL="0" indent="0">
              <a:buNone/>
            </a:pPr>
            <a:r>
              <a:rPr lang="en-US" altLang="zh-CN" sz="1200" b="0" dirty="0" err="1"/>
              <a:t>cout</a:t>
            </a:r>
            <a:r>
              <a:rPr lang="en-US" altLang="zh-CN" sz="1200" b="0" dirty="0"/>
              <a:t> &lt;&lt; "3) " &lt;&lt; bst1 &lt;&lt; </a:t>
            </a:r>
            <a:r>
              <a:rPr lang="en-US" altLang="zh-CN" sz="1200" b="0" dirty="0" err="1"/>
              <a:t>endl</a:t>
            </a:r>
            <a:r>
              <a:rPr lang="en-US" altLang="zh-CN" sz="1200" b="0" dirty="0"/>
              <a:t>; //</a:t>
            </a:r>
            <a:r>
              <a:rPr lang="zh-CN" altLang="en-US" sz="1200" b="0" dirty="0"/>
              <a:t>输出 </a:t>
            </a:r>
            <a:r>
              <a:rPr lang="en-US" altLang="zh-CN" sz="1200" b="0" dirty="0"/>
              <a:t>3) 0010000</a:t>
            </a:r>
            <a:endParaRPr lang="zh-CN" altLang="en-US" sz="1200" b="0" dirty="0"/>
          </a:p>
          <a:p>
            <a:pPr marL="0" indent="0">
              <a:buNone/>
            </a:pPr>
            <a:r>
              <a:rPr lang="en-US" altLang="zh-CN" sz="1200" b="0" dirty="0"/>
              <a:t>bst2.set(2);//</a:t>
            </a:r>
            <a:r>
              <a:rPr lang="zh-CN" altLang="en-US" sz="1200" b="0" dirty="0"/>
              <a:t>第二位设置为</a:t>
            </a:r>
            <a:r>
              <a:rPr lang="en-US" altLang="zh-CN" sz="1200" b="0" dirty="0"/>
              <a:t>1</a:t>
            </a:r>
            <a:r>
              <a:rPr lang="zh-CN" altLang="en-US" sz="1200" b="0" dirty="0"/>
              <a:t>，</a:t>
            </a:r>
            <a:r>
              <a:rPr lang="en-US" altLang="zh-CN" sz="1200" b="0" dirty="0"/>
              <a:t>bst2</a:t>
            </a:r>
            <a:r>
              <a:rPr lang="zh-CN" altLang="en-US" sz="1200" b="0" dirty="0"/>
              <a:t>变成 </a:t>
            </a:r>
            <a:r>
              <a:rPr lang="en-US" altLang="zh-CN" sz="1200" b="0" dirty="0"/>
              <a:t>0000100</a:t>
            </a:r>
            <a:endParaRPr lang="zh-CN" altLang="en-US" sz="1200" b="0" dirty="0"/>
          </a:p>
          <a:p>
            <a:pPr marL="0" indent="0">
              <a:buNone/>
            </a:pPr>
            <a:r>
              <a:rPr lang="en-US" altLang="zh-CN" sz="1200" b="0" dirty="0"/>
              <a:t>bst2 |=bst1; // bst2</a:t>
            </a:r>
            <a:r>
              <a:rPr lang="zh-CN" altLang="en-US" sz="1200" b="0" dirty="0"/>
              <a:t>变成 </a:t>
            </a:r>
            <a:r>
              <a:rPr lang="en-US" altLang="zh-CN" sz="1200" b="0" dirty="0"/>
              <a:t>0010100</a:t>
            </a:r>
            <a:endParaRPr lang="zh-CN" altLang="en-US" sz="1200" b="0" dirty="0"/>
          </a:p>
          <a:p>
            <a:pPr marL="0" indent="0">
              <a:buNone/>
            </a:pPr>
            <a:r>
              <a:rPr lang="en-US" altLang="zh-CN" sz="1200" b="0" dirty="0" err="1"/>
              <a:t>cout</a:t>
            </a:r>
            <a:r>
              <a:rPr lang="en-US" altLang="zh-CN" sz="1200" b="0" dirty="0"/>
              <a:t> &lt;&lt; "4) " &lt;&lt; bst2 &lt;&lt; </a:t>
            </a:r>
            <a:r>
              <a:rPr lang="en-US" altLang="zh-CN" sz="1200" b="0" dirty="0" err="1"/>
              <a:t>endl</a:t>
            </a:r>
            <a:r>
              <a:rPr lang="en-US" altLang="zh-CN" sz="1200" b="0" dirty="0"/>
              <a:t>; //</a:t>
            </a:r>
            <a:r>
              <a:rPr lang="zh-CN" altLang="en-US" sz="1200" b="0" dirty="0"/>
              <a:t>输出 </a:t>
            </a:r>
            <a:r>
              <a:rPr lang="en-US" altLang="zh-CN" sz="1200" b="0" dirty="0"/>
              <a:t>4) 0010100</a:t>
            </a:r>
            <a:endParaRPr lang="zh-CN" altLang="en-US" sz="1200" b="0" dirty="0"/>
          </a:p>
          <a:p>
            <a:pPr marL="0" indent="0">
              <a:buNone/>
            </a:pPr>
            <a:r>
              <a:rPr lang="en-US" altLang="zh-CN" sz="1200" b="0" dirty="0" err="1"/>
              <a:t>cout</a:t>
            </a:r>
            <a:r>
              <a:rPr lang="en-US" altLang="zh-CN" sz="1200" b="0" dirty="0"/>
              <a:t> &lt;&lt; "5) " &lt;&lt; bst2.to_ulong () &lt;&lt; </a:t>
            </a:r>
            <a:r>
              <a:rPr lang="en-US" altLang="zh-CN" sz="1200" b="0" dirty="0" err="1"/>
              <a:t>endl</a:t>
            </a:r>
            <a:r>
              <a:rPr lang="en-US" altLang="zh-CN" sz="1200" b="0" dirty="0"/>
              <a:t>; //</a:t>
            </a:r>
            <a:r>
              <a:rPr lang="zh-CN" altLang="en-US" sz="1200" b="0" dirty="0"/>
              <a:t>输出 </a:t>
            </a:r>
            <a:r>
              <a:rPr lang="en-US" altLang="zh-CN" sz="1200" b="0" dirty="0"/>
              <a:t>5) 20</a:t>
            </a:r>
            <a:endParaRPr lang="zh-CN" altLang="en-US" sz="1200" b="0" dirty="0"/>
          </a:p>
          <a:p>
            <a:pPr marL="0" indent="0">
              <a:buNone/>
            </a:pPr>
            <a:r>
              <a:rPr lang="en-US" altLang="zh-CN" sz="1200" b="0" dirty="0"/>
              <a:t>bst2.flip(); //</a:t>
            </a:r>
            <a:r>
              <a:rPr lang="zh-CN" altLang="en-US" sz="1200" b="0" dirty="0"/>
              <a:t>每一位都取反，</a:t>
            </a:r>
            <a:r>
              <a:rPr lang="en-US" altLang="zh-CN" sz="1200" b="0" dirty="0"/>
              <a:t>bst2</a:t>
            </a:r>
            <a:r>
              <a:rPr lang="zh-CN" altLang="en-US" sz="1200" b="0" dirty="0"/>
              <a:t>变成 </a:t>
            </a:r>
            <a:r>
              <a:rPr lang="en-US" altLang="zh-CN" sz="1200" b="0" dirty="0"/>
              <a:t>1101011</a:t>
            </a:r>
            <a:endParaRPr lang="zh-CN" altLang="en-US" sz="1200" b="0" dirty="0"/>
          </a:p>
          <a:p>
            <a:pPr marL="0" indent="0">
              <a:buNone/>
            </a:pPr>
            <a:r>
              <a:rPr lang="en-US" altLang="zh-CN" sz="1200" b="0" dirty="0"/>
              <a:t>bst1.set(3); //bst1</a:t>
            </a:r>
            <a:r>
              <a:rPr lang="zh-CN" altLang="en-US" sz="1200" b="0" dirty="0"/>
              <a:t>变成 </a:t>
            </a:r>
            <a:r>
              <a:rPr lang="en-US" altLang="zh-CN" sz="1200" b="0" dirty="0"/>
              <a:t>0011000</a:t>
            </a:r>
            <a:endParaRPr lang="zh-CN" altLang="en-US" sz="1200" b="0" dirty="0"/>
          </a:p>
          <a:p>
            <a:pPr marL="0" indent="0">
              <a:buNone/>
            </a:pPr>
            <a:r>
              <a:rPr lang="en-US" altLang="zh-CN" sz="1200" b="0" dirty="0"/>
              <a:t>bst2.flip(6); //bst2</a:t>
            </a:r>
            <a:r>
              <a:rPr lang="zh-CN" altLang="en-US" sz="1200" b="0" dirty="0"/>
              <a:t>变成 </a:t>
            </a:r>
            <a:r>
              <a:rPr lang="en-US" altLang="zh-CN" sz="1200" b="0" dirty="0"/>
              <a:t>0101011</a:t>
            </a:r>
            <a:endParaRPr lang="zh-CN" altLang="en-US" sz="1200" b="0" dirty="0"/>
          </a:p>
          <a:p>
            <a:pPr marL="0" indent="0">
              <a:buNone/>
            </a:pPr>
            <a:r>
              <a:rPr lang="en-US" altLang="zh-CN" sz="1200" b="0" dirty="0" err="1"/>
              <a:t>bitset</a:t>
            </a:r>
            <a:r>
              <a:rPr lang="en-US" altLang="zh-CN" sz="1200" b="0" dirty="0"/>
              <a:t>&lt;7&gt; bst3 = bst2^ bst1;//bst3 </a:t>
            </a:r>
            <a:r>
              <a:rPr lang="zh-CN" altLang="en-US" sz="1200" b="0" dirty="0"/>
              <a:t>变成 </a:t>
            </a:r>
            <a:r>
              <a:rPr lang="en-US" altLang="zh-CN" sz="1200" b="0" dirty="0"/>
              <a:t>0110011</a:t>
            </a:r>
            <a:endParaRPr lang="zh-CN" altLang="en-US" sz="1200" b="0" dirty="0"/>
          </a:p>
          <a:p>
            <a:pPr marL="0" indent="0">
              <a:buNone/>
            </a:pPr>
            <a:r>
              <a:rPr lang="en-US" altLang="zh-CN" sz="1200" b="0" dirty="0" err="1"/>
              <a:t>cout</a:t>
            </a:r>
            <a:r>
              <a:rPr lang="en-US" altLang="zh-CN" sz="1200" b="0" dirty="0"/>
              <a:t> &lt;&lt; "6) " &lt;&lt; bst3 &lt;&lt; </a:t>
            </a:r>
            <a:r>
              <a:rPr lang="en-US" altLang="zh-CN" sz="1200" b="0" dirty="0" err="1"/>
              <a:t>endl</a:t>
            </a:r>
            <a:r>
              <a:rPr lang="en-US" altLang="zh-CN" sz="1200" b="0" dirty="0"/>
              <a:t>; //</a:t>
            </a:r>
            <a:r>
              <a:rPr lang="zh-CN" altLang="en-US" sz="1200" b="0" dirty="0"/>
              <a:t>输出 </a:t>
            </a:r>
            <a:r>
              <a:rPr lang="en-US" altLang="zh-CN" sz="1200" b="0" dirty="0"/>
              <a:t>6) 0110011</a:t>
            </a:r>
            <a:endParaRPr lang="zh-CN" altLang="en-US" sz="1200" b="0" dirty="0"/>
          </a:p>
          <a:p>
            <a:pPr marL="0" indent="0">
              <a:buNone/>
            </a:pPr>
            <a:r>
              <a:rPr lang="en-US" altLang="zh-CN" sz="1200" b="0" dirty="0" err="1"/>
              <a:t>cout</a:t>
            </a:r>
            <a:r>
              <a:rPr lang="en-US" altLang="zh-CN" sz="1200" b="0" dirty="0"/>
              <a:t> &lt;&lt; "7) " &lt;&lt; bst3[3] &lt;&lt; "," &lt;&lt; bst3[4] &lt;&lt; </a:t>
            </a:r>
            <a:r>
              <a:rPr lang="en-US" altLang="zh-CN" sz="1200" b="0" dirty="0" err="1"/>
              <a:t>endl</a:t>
            </a:r>
            <a:r>
              <a:rPr lang="en-US" altLang="zh-CN" sz="1200" b="0" dirty="0"/>
              <a:t>; //</a:t>
            </a:r>
            <a:r>
              <a:rPr lang="zh-CN" altLang="en-US" sz="1200" b="0" dirty="0"/>
              <a:t>输出 </a:t>
            </a:r>
            <a:r>
              <a:rPr lang="en-US" altLang="zh-CN" sz="1200" b="0" dirty="0"/>
              <a:t>7) 0,1</a:t>
            </a:r>
            <a:endParaRPr lang="zh-CN" altLang="en-US" sz="1200" b="0" dirty="0"/>
          </a:p>
          <a:p>
            <a:pPr marL="0" indent="0">
              <a:buNone/>
            </a:pPr>
            <a:r>
              <a:rPr lang="en-US" altLang="zh-CN" sz="1200" dirty="0"/>
              <a:t>return</a:t>
            </a:r>
            <a:r>
              <a:rPr lang="en-US" altLang="zh-CN" sz="1200" b="0" dirty="0"/>
              <a:t> 0;</a:t>
            </a:r>
          </a:p>
          <a:p>
            <a:pPr marL="0" indent="0">
              <a:buNone/>
            </a:pPr>
            <a:r>
              <a:rPr lang="en-US" altLang="zh-CN" sz="1200" b="0" dirty="0"/>
              <a:t>}</a:t>
            </a:r>
          </a:p>
          <a:p>
            <a:pPr marL="0" indent="0">
              <a:buNone/>
              <a:defRPr/>
            </a:pPr>
            <a:endParaRPr lang="zh-CN" altLang="en-US" sz="2801" kern="0" dirty="0"/>
          </a:p>
        </p:txBody>
      </p:sp>
      <p:pic>
        <p:nvPicPr>
          <p:cNvPr id="4" name="矩形 13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51" y="-26590"/>
            <a:ext cx="5130183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22511" y="70247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/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/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660302" y="25797"/>
            <a:ext cx="4646785" cy="58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3201" kern="0" dirty="0" smtClean="0"/>
              <a:t>例</a:t>
            </a:r>
            <a:r>
              <a:rPr lang="en-US" altLang="zh-CN" sz="3201" kern="0" dirty="0" smtClean="0"/>
              <a:t>20 </a:t>
            </a:r>
            <a:r>
              <a:rPr lang="en-US" altLang="zh-CN" dirty="0"/>
              <a:t> </a:t>
            </a:r>
            <a:r>
              <a:rPr lang="en-US" altLang="zh-CN" dirty="0" err="1"/>
              <a:t>bitset</a:t>
            </a:r>
            <a:r>
              <a:rPr lang="en-US" altLang="zh-CN" dirty="0"/>
              <a:t> </a:t>
            </a:r>
            <a:r>
              <a:rPr lang="zh-CN" altLang="en-US" dirty="0"/>
              <a:t>的用法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300223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"/>
                            </p:stCondLst>
                            <p:childTnLst>
                              <p:par>
                                <p:cTn id="154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2600"/>
                            </p:stCondLst>
                            <p:childTnLst>
                              <p:par>
                                <p:cTn id="16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utoUpdateAnimBg="0"/>
      <p:bldP spid="12" grpId="0"/>
      <p:bldP spid="12" grpId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08951" y="1524353"/>
            <a:ext cx="11250863" cy="457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CN" sz="2801" kern="0" dirty="0"/>
              <a:t>C++</a:t>
            </a:r>
            <a:r>
              <a:rPr lang="zh-CN" altLang="en-US" sz="2801" kern="0" dirty="0"/>
              <a:t>提供了两种处理字符串的方法：</a:t>
            </a:r>
          </a:p>
          <a:p>
            <a:pPr lvl="1">
              <a:defRPr/>
            </a:pPr>
            <a:r>
              <a:rPr lang="zh-CN" altLang="en-US" sz="2801" kern="0" dirty="0"/>
              <a:t>以空字符‘</a:t>
            </a:r>
            <a:r>
              <a:rPr lang="en-US" altLang="zh-CN" sz="2801" kern="0" dirty="0"/>
              <a:t>\0’</a:t>
            </a:r>
            <a:r>
              <a:rPr lang="zh-CN" altLang="en-US" sz="2801" kern="0" dirty="0"/>
              <a:t>结尾的字符数组</a:t>
            </a:r>
          </a:p>
          <a:p>
            <a:pPr lvl="1">
              <a:defRPr/>
            </a:pPr>
            <a:r>
              <a:rPr lang="zh-CN" altLang="en-US" sz="2801" kern="0" dirty="0"/>
              <a:t>容器类</a:t>
            </a:r>
            <a:r>
              <a:rPr lang="en-US" altLang="zh-CN" sz="2801" kern="0" dirty="0"/>
              <a:t>string</a:t>
            </a:r>
            <a:r>
              <a:rPr lang="zh-CN" altLang="en-US" sz="2801" kern="0" dirty="0"/>
              <a:t>类的对象（标准库中的</a:t>
            </a:r>
            <a:r>
              <a:rPr lang="en-US" altLang="zh-CN" sz="2801" kern="0" dirty="0"/>
              <a:t>string</a:t>
            </a:r>
            <a:r>
              <a:rPr lang="zh-CN" altLang="en-US" sz="2801" kern="0" dirty="0"/>
              <a:t>类）</a:t>
            </a:r>
          </a:p>
          <a:p>
            <a:pPr lvl="1">
              <a:defRPr/>
            </a:pPr>
            <a:endParaRPr lang="zh-CN" altLang="en-US" sz="2801" kern="0" dirty="0"/>
          </a:p>
          <a:p>
            <a:pPr>
              <a:defRPr/>
            </a:pPr>
            <a:r>
              <a:rPr lang="zh-CN" altLang="en-US" sz="2801" kern="0" dirty="0"/>
              <a:t>使用标准库中的</a:t>
            </a:r>
            <a:r>
              <a:rPr lang="en-US" altLang="zh-CN" sz="2801" kern="0" dirty="0"/>
              <a:t>string</a:t>
            </a:r>
            <a:r>
              <a:rPr lang="zh-CN" altLang="en-US" sz="2801" kern="0" dirty="0"/>
              <a:t>类的三个理由：</a:t>
            </a:r>
          </a:p>
          <a:p>
            <a:pPr lvl="1">
              <a:defRPr/>
            </a:pPr>
            <a:r>
              <a:rPr lang="zh-CN" altLang="en-US" sz="2801" kern="0" dirty="0">
                <a:solidFill>
                  <a:schemeClr val="bg2"/>
                </a:solidFill>
              </a:rPr>
              <a:t>一致性</a:t>
            </a:r>
            <a:r>
              <a:rPr lang="zh-CN" altLang="en-US" sz="2801" kern="0" dirty="0"/>
              <a:t>（字符串定义为一种数据类型）</a:t>
            </a:r>
          </a:p>
          <a:p>
            <a:pPr lvl="1">
              <a:defRPr/>
            </a:pPr>
            <a:r>
              <a:rPr lang="zh-CN" altLang="en-US" sz="2801" kern="0" dirty="0">
                <a:solidFill>
                  <a:schemeClr val="bg2"/>
                </a:solidFill>
              </a:rPr>
              <a:t>方便性</a:t>
            </a:r>
            <a:r>
              <a:rPr lang="zh-CN" altLang="en-US" sz="2801" kern="0" dirty="0"/>
              <a:t>（可以使用标准的运算符）</a:t>
            </a:r>
          </a:p>
          <a:p>
            <a:pPr lvl="1">
              <a:defRPr/>
            </a:pPr>
            <a:r>
              <a:rPr lang="zh-CN" altLang="en-US" sz="2801" kern="0" dirty="0">
                <a:solidFill>
                  <a:schemeClr val="bg2"/>
                </a:solidFill>
              </a:rPr>
              <a:t>安全性</a:t>
            </a:r>
            <a:r>
              <a:rPr lang="zh-CN" altLang="en-US" sz="2801" kern="0" dirty="0"/>
              <a:t>（不会出现数组越界错误）</a:t>
            </a:r>
          </a:p>
        </p:txBody>
      </p:sp>
      <p:pic>
        <p:nvPicPr>
          <p:cNvPr id="4" name="矩形 1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51" y="-26590"/>
            <a:ext cx="5130183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22511" y="70247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/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/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660302" y="25797"/>
            <a:ext cx="4646785" cy="646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CN" sz="3600" dirty="0" smtClean="0">
                <a:latin typeface="Rockwell" pitchFamily="18" charset="0"/>
                <a:ea typeface="微软雅黑" pitchFamily="34" charset="-122"/>
              </a:rPr>
              <a:t>10.</a:t>
            </a:r>
            <a:r>
              <a:rPr lang="zh-CN" altLang="en-US" sz="3601" kern="0" dirty="0"/>
              <a:t>字符串类 </a:t>
            </a:r>
            <a:r>
              <a:rPr lang="en-US" altLang="zh-CN" sz="3601" kern="0" dirty="0"/>
              <a:t>string</a:t>
            </a:r>
            <a:endParaRPr lang="en-US" altLang="zh-CN" sz="3600" dirty="0"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292658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700"/>
                            </p:stCondLst>
                            <p:childTnLst>
                              <p:par>
                                <p:cTn id="4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utoUpdateAnimBg="0"/>
      <p:bldP spid="12" grpId="0"/>
      <p:bldP spid="12" grpId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842591" y="981522"/>
            <a:ext cx="7774199" cy="533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kern="0" dirty="0"/>
              <a:t>//  Demonstrate insert(), erase(), and replace().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kern="0" dirty="0"/>
              <a:t>#include &lt;</a:t>
            </a:r>
            <a:r>
              <a:rPr lang="en-US" altLang="zh-CN" sz="2400" kern="0" dirty="0" err="1"/>
              <a:t>iostream</a:t>
            </a:r>
            <a:r>
              <a:rPr lang="en-US" altLang="zh-CN" sz="2400" kern="0" dirty="0"/>
              <a:t>&gt;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kern="0" dirty="0"/>
              <a:t>#include &lt;string&gt;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kern="0" dirty="0"/>
              <a:t>using namespace </a:t>
            </a:r>
            <a:r>
              <a:rPr lang="en-US" altLang="zh-CN" sz="2400" kern="0" dirty="0" err="1"/>
              <a:t>std</a:t>
            </a:r>
            <a:r>
              <a:rPr lang="en-US" altLang="zh-CN" sz="2400" kern="0" dirty="0"/>
              <a:t>;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endParaRPr lang="en-US" altLang="zh-CN" sz="2400" kern="0" dirty="0"/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kern="0" dirty="0" err="1"/>
              <a:t>int</a:t>
            </a:r>
            <a:r>
              <a:rPr lang="en-US" altLang="zh-CN" sz="2400" kern="0" dirty="0"/>
              <a:t> main()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kern="0" dirty="0"/>
              <a:t>{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kern="0" dirty="0"/>
              <a:t>  string str1("This is a test");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kern="0" dirty="0"/>
              <a:t>  string str2("ABCDEFG");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endParaRPr lang="en-US" altLang="zh-CN" sz="2400" kern="0" dirty="0"/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kern="0" dirty="0"/>
              <a:t>  </a:t>
            </a:r>
            <a:r>
              <a:rPr lang="en-US" altLang="zh-CN" sz="2400" kern="0" dirty="0" err="1"/>
              <a:t>cout</a:t>
            </a:r>
            <a:r>
              <a:rPr lang="en-US" altLang="zh-CN" sz="2400" kern="0" dirty="0"/>
              <a:t> &lt;&lt; "Initial strings:\n";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kern="0" dirty="0"/>
              <a:t>  </a:t>
            </a:r>
            <a:r>
              <a:rPr lang="en-US" altLang="zh-CN" sz="2400" kern="0" dirty="0" err="1"/>
              <a:t>cout</a:t>
            </a:r>
            <a:r>
              <a:rPr lang="en-US" altLang="zh-CN" sz="2400" kern="0" dirty="0"/>
              <a:t> &lt;&lt; "str1: " &lt;&lt; str1 &lt;&lt; </a:t>
            </a:r>
            <a:r>
              <a:rPr lang="en-US" altLang="zh-CN" sz="2400" kern="0" dirty="0" err="1"/>
              <a:t>endl</a:t>
            </a:r>
            <a:r>
              <a:rPr lang="en-US" altLang="zh-CN" sz="2400" kern="0" dirty="0"/>
              <a:t>;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kern="0" dirty="0"/>
              <a:t>  </a:t>
            </a:r>
            <a:r>
              <a:rPr lang="en-US" altLang="zh-CN" sz="2400" kern="0" dirty="0" err="1"/>
              <a:t>cout</a:t>
            </a:r>
            <a:r>
              <a:rPr lang="en-US" altLang="zh-CN" sz="2400" kern="0" dirty="0"/>
              <a:t> &lt;&lt; "str2: " &lt;&lt; str2 &lt;&lt; "\n\n";  </a:t>
            </a:r>
          </a:p>
        </p:txBody>
      </p:sp>
      <p:pic>
        <p:nvPicPr>
          <p:cNvPr id="4" name="矩形 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51" y="-26590"/>
            <a:ext cx="5758083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22511" y="70247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/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/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660302" y="25797"/>
            <a:ext cx="5150841" cy="646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3601" kern="0" dirty="0" smtClean="0"/>
              <a:t>例</a:t>
            </a:r>
            <a:r>
              <a:rPr lang="en-US" altLang="zh-CN" sz="3601" kern="0" dirty="0" smtClean="0"/>
              <a:t>21</a:t>
            </a:r>
            <a:r>
              <a:rPr lang="en-US" altLang="zh-CN" sz="3600" dirty="0" smtClean="0">
                <a:latin typeface="Rockwell" pitchFamily="18" charset="0"/>
                <a:ea typeface="微软雅黑" pitchFamily="34" charset="-122"/>
              </a:rPr>
              <a:t>.</a:t>
            </a:r>
            <a:r>
              <a:rPr lang="zh-CN" altLang="en-US" sz="3601" kern="0" dirty="0"/>
              <a:t>字符串</a:t>
            </a:r>
            <a:r>
              <a:rPr lang="zh-CN" altLang="en-US" sz="3601" kern="0" dirty="0" smtClean="0"/>
              <a:t>类应用实例</a:t>
            </a:r>
            <a:endParaRPr lang="en-US" altLang="zh-CN" sz="3600" dirty="0"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77672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1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1274639" y="1053530"/>
            <a:ext cx="7774199" cy="411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kern="0" dirty="0"/>
              <a:t>// demonstrate insert()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kern="0" dirty="0"/>
              <a:t>  </a:t>
            </a:r>
            <a:r>
              <a:rPr lang="en-US" altLang="zh-CN" sz="2400" kern="0" dirty="0" err="1"/>
              <a:t>cout</a:t>
            </a:r>
            <a:r>
              <a:rPr lang="en-US" altLang="zh-CN" sz="2400" kern="0" dirty="0"/>
              <a:t> &lt;&lt; "Insert str2 into str1:\n";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kern="0" dirty="0"/>
              <a:t>  str1.insert(5, str2);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kern="0" dirty="0"/>
              <a:t>  </a:t>
            </a:r>
            <a:r>
              <a:rPr lang="en-US" altLang="zh-CN" sz="2400" kern="0" dirty="0" err="1"/>
              <a:t>cout</a:t>
            </a:r>
            <a:r>
              <a:rPr lang="en-US" altLang="zh-CN" sz="2400" kern="0" dirty="0"/>
              <a:t> &lt;&lt; str1 &lt;&lt; "\n\n";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endParaRPr lang="en-US" altLang="zh-CN" sz="2400" kern="0" dirty="0"/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kern="0" dirty="0"/>
              <a:t>  // demonstrate erase()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kern="0" dirty="0"/>
              <a:t>  </a:t>
            </a:r>
            <a:r>
              <a:rPr lang="en-US" altLang="zh-CN" sz="2400" kern="0" dirty="0" err="1"/>
              <a:t>cout</a:t>
            </a:r>
            <a:r>
              <a:rPr lang="en-US" altLang="zh-CN" sz="2400" kern="0" dirty="0"/>
              <a:t> &lt;&lt; "Remove 7 characters from str1:\n";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kern="0" dirty="0"/>
              <a:t>  str1.erase(5, 7);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kern="0" dirty="0"/>
              <a:t>  </a:t>
            </a:r>
            <a:r>
              <a:rPr lang="en-US" altLang="zh-CN" sz="2400" kern="0" dirty="0" err="1"/>
              <a:t>cout</a:t>
            </a:r>
            <a:r>
              <a:rPr lang="en-US" altLang="zh-CN" sz="2400" kern="0" dirty="0"/>
              <a:t> &lt;&lt; str1 &lt;&lt;"\n\n";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kern="0" dirty="0"/>
              <a:t>  </a:t>
            </a:r>
            <a:endParaRPr lang="en-US" altLang="zh-CN" sz="2801" kern="0" dirty="0"/>
          </a:p>
        </p:txBody>
      </p:sp>
      <p:pic>
        <p:nvPicPr>
          <p:cNvPr id="4" name="矩形 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51" y="-26590"/>
            <a:ext cx="5758083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22511" y="70247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/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/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660302" y="25797"/>
            <a:ext cx="5150841" cy="646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3601" kern="0" dirty="0" smtClean="0"/>
              <a:t>例</a:t>
            </a:r>
            <a:r>
              <a:rPr lang="en-US" altLang="zh-CN" sz="3601" kern="0" dirty="0" smtClean="0"/>
              <a:t>21</a:t>
            </a:r>
            <a:r>
              <a:rPr lang="en-US" altLang="zh-CN" sz="3600" dirty="0" smtClean="0">
                <a:latin typeface="Rockwell" pitchFamily="18" charset="0"/>
                <a:ea typeface="微软雅黑" pitchFamily="34" charset="-122"/>
              </a:rPr>
              <a:t>.</a:t>
            </a:r>
            <a:r>
              <a:rPr lang="zh-CN" altLang="en-US" sz="3601" kern="0" dirty="0"/>
              <a:t>字符串</a:t>
            </a:r>
            <a:r>
              <a:rPr lang="zh-CN" altLang="en-US" sz="3601" kern="0" dirty="0" smtClean="0"/>
              <a:t>类应用实例</a:t>
            </a:r>
            <a:endParaRPr lang="en-US" altLang="zh-CN" sz="3600" dirty="0"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884614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1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528207" y="1269554"/>
            <a:ext cx="10323496" cy="411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Tx/>
              <a:buNone/>
              <a:defRPr/>
            </a:pPr>
            <a:r>
              <a:rPr lang="en-US" altLang="zh-CN" sz="2801" kern="0" dirty="0"/>
              <a:t>// demonstrate replace </a:t>
            </a:r>
          </a:p>
          <a:p>
            <a:pPr>
              <a:buFontTx/>
              <a:buNone/>
              <a:defRPr/>
            </a:pPr>
            <a:r>
              <a:rPr lang="en-US" altLang="zh-CN" sz="2801" kern="0" dirty="0"/>
              <a:t>  </a:t>
            </a:r>
            <a:r>
              <a:rPr lang="en-US" altLang="zh-CN" sz="2801" kern="0" dirty="0" smtClean="0"/>
              <a:t>    </a:t>
            </a:r>
            <a:r>
              <a:rPr lang="en-US" altLang="zh-CN" sz="2801" kern="0" dirty="0" err="1" smtClean="0"/>
              <a:t>cout</a:t>
            </a:r>
            <a:r>
              <a:rPr lang="en-US" altLang="zh-CN" sz="2801" kern="0" dirty="0" smtClean="0"/>
              <a:t> </a:t>
            </a:r>
            <a:r>
              <a:rPr lang="en-US" altLang="zh-CN" sz="2801" kern="0" dirty="0"/>
              <a:t>&lt;&lt; "Replace 2 characters in str1 with str2:\n";</a:t>
            </a:r>
          </a:p>
          <a:p>
            <a:pPr>
              <a:buFontTx/>
              <a:buNone/>
              <a:defRPr/>
            </a:pPr>
            <a:r>
              <a:rPr lang="en-US" altLang="zh-CN" sz="2801" kern="0" dirty="0"/>
              <a:t>  </a:t>
            </a:r>
            <a:r>
              <a:rPr lang="en-US" altLang="zh-CN" sz="2801" kern="0" dirty="0" smtClean="0"/>
              <a:t>    str1.replace(5</a:t>
            </a:r>
            <a:r>
              <a:rPr lang="en-US" altLang="zh-CN" sz="2801" kern="0" dirty="0"/>
              <a:t>, 2, str2);</a:t>
            </a:r>
          </a:p>
          <a:p>
            <a:pPr>
              <a:buFontTx/>
              <a:buNone/>
              <a:defRPr/>
            </a:pPr>
            <a:r>
              <a:rPr lang="en-US" altLang="zh-CN" sz="2801" kern="0" dirty="0"/>
              <a:t>  </a:t>
            </a:r>
            <a:r>
              <a:rPr lang="en-US" altLang="zh-CN" sz="2801" kern="0" dirty="0" smtClean="0"/>
              <a:t>    </a:t>
            </a:r>
            <a:r>
              <a:rPr lang="en-US" altLang="zh-CN" sz="2801" kern="0" dirty="0" err="1" smtClean="0"/>
              <a:t>cout</a:t>
            </a:r>
            <a:r>
              <a:rPr lang="en-US" altLang="zh-CN" sz="2801" kern="0" dirty="0" smtClean="0"/>
              <a:t> </a:t>
            </a:r>
            <a:r>
              <a:rPr lang="en-US" altLang="zh-CN" sz="2801" kern="0" dirty="0"/>
              <a:t>&lt;&lt; str1 &lt;&lt; </a:t>
            </a:r>
            <a:r>
              <a:rPr lang="en-US" altLang="zh-CN" sz="2801" kern="0" dirty="0" err="1"/>
              <a:t>endl</a:t>
            </a:r>
            <a:r>
              <a:rPr lang="en-US" altLang="zh-CN" sz="2801" kern="0" dirty="0"/>
              <a:t>;</a:t>
            </a:r>
          </a:p>
          <a:p>
            <a:pPr>
              <a:buFontTx/>
              <a:buNone/>
              <a:defRPr/>
            </a:pPr>
            <a:r>
              <a:rPr lang="en-US" altLang="zh-CN" sz="2801" kern="0" dirty="0"/>
              <a:t>  </a:t>
            </a:r>
          </a:p>
          <a:p>
            <a:pPr>
              <a:buFontTx/>
              <a:buNone/>
              <a:defRPr/>
            </a:pPr>
            <a:r>
              <a:rPr lang="en-US" altLang="zh-CN" sz="2801" kern="0" dirty="0"/>
              <a:t>  </a:t>
            </a:r>
            <a:r>
              <a:rPr lang="en-US" altLang="zh-CN" sz="2801" kern="0" dirty="0" smtClean="0"/>
              <a:t>    return </a:t>
            </a:r>
            <a:r>
              <a:rPr lang="en-US" altLang="zh-CN" sz="2801" kern="0" dirty="0"/>
              <a:t>0;</a:t>
            </a:r>
          </a:p>
          <a:p>
            <a:pPr>
              <a:buFontTx/>
              <a:buNone/>
              <a:defRPr/>
            </a:pPr>
            <a:r>
              <a:rPr lang="en-US" altLang="zh-CN" sz="2801" kern="0" dirty="0"/>
              <a:t>}</a:t>
            </a:r>
          </a:p>
          <a:p>
            <a:pPr>
              <a:defRPr/>
            </a:pPr>
            <a:endParaRPr lang="en-US" altLang="zh-CN" sz="2801" kern="0" dirty="0"/>
          </a:p>
        </p:txBody>
      </p:sp>
      <p:pic>
        <p:nvPicPr>
          <p:cNvPr id="4" name="矩形 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51" y="-26590"/>
            <a:ext cx="5758083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22511" y="70247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/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/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660302" y="25797"/>
            <a:ext cx="5150841" cy="646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3601" kern="0" dirty="0" smtClean="0"/>
              <a:t>例</a:t>
            </a:r>
            <a:r>
              <a:rPr lang="en-US" altLang="zh-CN" sz="3601" kern="0" dirty="0" smtClean="0"/>
              <a:t>21</a:t>
            </a:r>
            <a:r>
              <a:rPr lang="en-US" altLang="zh-CN" sz="3600" dirty="0" smtClean="0">
                <a:latin typeface="Rockwell" pitchFamily="18" charset="0"/>
                <a:ea typeface="微软雅黑" pitchFamily="34" charset="-122"/>
              </a:rPr>
              <a:t>.</a:t>
            </a:r>
            <a:r>
              <a:rPr lang="zh-CN" altLang="en-US" sz="3601" kern="0" dirty="0"/>
              <a:t>字符串</a:t>
            </a:r>
            <a:r>
              <a:rPr lang="zh-CN" altLang="en-US" sz="3601" kern="0" dirty="0" smtClean="0"/>
              <a:t>类应用实例</a:t>
            </a:r>
            <a:endParaRPr lang="en-US" altLang="zh-CN" sz="3600" dirty="0"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067180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1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1216291" y="890823"/>
            <a:ext cx="5184576" cy="83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3601" kern="0" dirty="0"/>
              <a:t>程序运行后的输出信息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1490663" y="1791589"/>
            <a:ext cx="7774199" cy="495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kern="0" dirty="0"/>
              <a:t>Initial strings: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kern="0" dirty="0"/>
              <a:t>str1: This is a test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kern="0" dirty="0"/>
              <a:t>str2: ABCDEFG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endParaRPr lang="en-US" altLang="zh-CN" sz="2400" kern="0" dirty="0"/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kern="0" dirty="0"/>
              <a:t>Insert str2 into str1: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kern="0" dirty="0"/>
              <a:t>This </a:t>
            </a:r>
            <a:r>
              <a:rPr lang="en-US" altLang="zh-CN" sz="2400" kern="0" dirty="0" err="1"/>
              <a:t>ABCDEFGis</a:t>
            </a:r>
            <a:r>
              <a:rPr lang="en-US" altLang="zh-CN" sz="2400" kern="0" dirty="0"/>
              <a:t> a test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endParaRPr lang="en-US" altLang="zh-CN" sz="2400" kern="0" dirty="0"/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kern="0" dirty="0"/>
              <a:t>Remove 7 characters from str1: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kern="0" dirty="0"/>
              <a:t>This is a test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endParaRPr lang="en-US" altLang="zh-CN" sz="2400" kern="0" dirty="0"/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kern="0" dirty="0"/>
              <a:t>Replace 2 characters in str1 with str2: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zh-CN" sz="2400" kern="0" dirty="0"/>
              <a:t>This ABCDEFG a test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endParaRPr lang="en-US" altLang="zh-CN" sz="2400" kern="0" dirty="0"/>
          </a:p>
        </p:txBody>
      </p:sp>
      <p:pic>
        <p:nvPicPr>
          <p:cNvPr id="4" name="矩形 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51" y="-26590"/>
            <a:ext cx="5758083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22511" y="70247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/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/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660302" y="25797"/>
            <a:ext cx="5150841" cy="646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3601" kern="0" dirty="0" smtClean="0"/>
              <a:t>例</a:t>
            </a:r>
            <a:r>
              <a:rPr lang="en-US" altLang="zh-CN" sz="3601" kern="0" dirty="0" smtClean="0"/>
              <a:t>21</a:t>
            </a:r>
            <a:r>
              <a:rPr lang="en-US" altLang="zh-CN" sz="3600" dirty="0" smtClean="0">
                <a:latin typeface="Rockwell" pitchFamily="18" charset="0"/>
                <a:ea typeface="微软雅黑" pitchFamily="34" charset="-122"/>
              </a:rPr>
              <a:t>.</a:t>
            </a:r>
            <a:r>
              <a:rPr lang="zh-CN" altLang="en-US" sz="3601" kern="0" dirty="0"/>
              <a:t>字符串</a:t>
            </a:r>
            <a:r>
              <a:rPr lang="zh-CN" altLang="en-US" sz="3601" kern="0" dirty="0" smtClean="0"/>
              <a:t>类应用实例</a:t>
            </a:r>
            <a:endParaRPr lang="en-US" altLang="zh-CN" sz="3600" dirty="0"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474453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1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227" name="矩形 1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49" y="-26590"/>
            <a:ext cx="6910809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1" name="组合 90"/>
          <p:cNvGrpSpPr>
            <a:grpSpLocks/>
          </p:cNvGrpSpPr>
          <p:nvPr/>
        </p:nvGrpSpPr>
        <p:grpSpPr bwMode="auto">
          <a:xfrm>
            <a:off x="304800" y="71835"/>
            <a:ext cx="466725" cy="468313"/>
            <a:chOff x="1192404" y="608225"/>
            <a:chExt cx="1755828" cy="1759616"/>
          </a:xfrm>
        </p:grpSpPr>
        <p:grpSp>
          <p:nvGrpSpPr>
            <p:cNvPr id="944233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94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5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44236" name="任意多边形 83"/>
                <p:cNvPicPr>
                  <a:picLocks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44237" name="Text Box 109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93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37" name="TextBox 64"/>
          <p:cNvSpPr txBox="1">
            <a:spLocks noChangeArrowheads="1"/>
          </p:cNvSpPr>
          <p:nvPr/>
        </p:nvSpPr>
        <p:spPr bwMode="auto">
          <a:xfrm>
            <a:off x="985837" y="398"/>
            <a:ext cx="5545385" cy="5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en-US" altLang="zh-CN" sz="3000" dirty="0" smtClean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4. </a:t>
            </a:r>
            <a:r>
              <a:rPr lang="zh-CN" altLang="en-US" sz="3000" dirty="0">
                <a:solidFill>
                  <a:schemeClr val="bg1"/>
                </a:solidFill>
                <a:latin typeface="Rockwell" pitchFamily="18" charset="0"/>
                <a:ea typeface="微软雅黑" pitchFamily="34" charset="-122"/>
              </a:rPr>
              <a:t>类库有什么特点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395287" y="792163"/>
            <a:ext cx="11680551" cy="551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sz="3600" kern="0" dirty="0" smtClean="0"/>
              <a:t>通用性</a:t>
            </a:r>
            <a:endParaRPr lang="en-US" altLang="zh-CN" sz="3600" kern="0" dirty="0" smtClean="0"/>
          </a:p>
          <a:p>
            <a:pPr lvl="1">
              <a:defRPr/>
            </a:pPr>
            <a:r>
              <a:rPr lang="zh-CN" altLang="en-US" sz="2400" kern="0" dirty="0">
                <a:latin typeface="楷体" panose="02010609060101010101" pitchFamily="49" charset="-122"/>
                <a:ea typeface="楷体" panose="02010609060101010101" pitchFamily="49" charset="-122"/>
              </a:rPr>
              <a:t>基于重用的目的，选择具有广泛适用性的东西作为类库的内容，并经过全面的考虑，使之适用于较多的</a:t>
            </a:r>
            <a:r>
              <a:rPr lang="zh-CN" altLang="en-US" sz="2400" kern="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情况； </a:t>
            </a:r>
          </a:p>
          <a:p>
            <a:pPr>
              <a:defRPr/>
            </a:pPr>
            <a:r>
              <a:rPr lang="zh-CN" altLang="en-US" sz="3600" kern="0" dirty="0" smtClean="0"/>
              <a:t>可扩充性 </a:t>
            </a:r>
            <a:endParaRPr lang="en-US" altLang="zh-CN" sz="3600" kern="0" dirty="0" smtClean="0"/>
          </a:p>
          <a:p>
            <a:pPr lvl="1">
              <a:defRPr/>
            </a:pPr>
            <a:r>
              <a:rPr lang="zh-CN" altLang="en-US" sz="2400" kern="0" dirty="0"/>
              <a:t>在软件开发过程中，可以添加新的类供以后</a:t>
            </a:r>
            <a:r>
              <a:rPr lang="zh-CN" altLang="en-US" sz="2400" kern="0" dirty="0" smtClean="0"/>
              <a:t>使用； </a:t>
            </a:r>
            <a:endParaRPr lang="zh-CN" altLang="en-US" sz="2400" kern="0" dirty="0"/>
          </a:p>
          <a:p>
            <a:pPr lvl="1">
              <a:defRPr/>
            </a:pPr>
            <a:r>
              <a:rPr lang="zh-CN" altLang="en-US" sz="2400" kern="0" dirty="0"/>
              <a:t>对已有的类库进行改进时，只要保持接口不变，修改不会引起外部（即应用系统）软件的</a:t>
            </a:r>
            <a:r>
              <a:rPr lang="zh-CN" altLang="en-US" sz="2400" kern="0" dirty="0" smtClean="0"/>
              <a:t>变化；</a:t>
            </a:r>
          </a:p>
          <a:p>
            <a:pPr>
              <a:defRPr/>
            </a:pPr>
            <a:r>
              <a:rPr lang="zh-CN" altLang="en-US" sz="3600" kern="0" dirty="0" smtClean="0"/>
              <a:t>概念性与层次性 </a:t>
            </a:r>
            <a:endParaRPr lang="en-US" altLang="zh-CN" sz="3600" kern="0" dirty="0" smtClean="0"/>
          </a:p>
          <a:p>
            <a:pPr lvl="1">
              <a:defRPr/>
            </a:pPr>
            <a:r>
              <a:rPr lang="zh-CN" altLang="en-US" sz="2400" kern="0" dirty="0"/>
              <a:t>设计类要有一个明确的</a:t>
            </a:r>
            <a:r>
              <a:rPr lang="zh-CN" altLang="en-US" sz="2400" kern="0" dirty="0" smtClean="0"/>
              <a:t>目标，类</a:t>
            </a:r>
            <a:r>
              <a:rPr lang="zh-CN" altLang="en-US" sz="2400" kern="0" dirty="0"/>
              <a:t>的概念要</a:t>
            </a:r>
            <a:r>
              <a:rPr lang="zh-CN" altLang="en-US" sz="2400" kern="0" dirty="0" smtClean="0"/>
              <a:t>明确易于</a:t>
            </a:r>
            <a:r>
              <a:rPr lang="zh-CN" altLang="en-US" sz="2400" kern="0" dirty="0"/>
              <a:t>理解</a:t>
            </a:r>
            <a:r>
              <a:rPr lang="zh-CN" altLang="en-US" sz="2400" kern="0" dirty="0" smtClean="0"/>
              <a:t>，基</a:t>
            </a:r>
            <a:r>
              <a:rPr lang="zh-CN" altLang="en-US" sz="2400" kern="0" dirty="0"/>
              <a:t>类</a:t>
            </a:r>
            <a:r>
              <a:rPr lang="zh-CN" altLang="en-US" sz="2400" kern="0" dirty="0" smtClean="0"/>
              <a:t>具有共同性质</a:t>
            </a:r>
            <a:r>
              <a:rPr lang="zh-CN" altLang="en-US" sz="2400" kern="0" dirty="0"/>
              <a:t>；</a:t>
            </a:r>
          </a:p>
          <a:p>
            <a:pPr>
              <a:defRPr/>
            </a:pPr>
            <a:r>
              <a:rPr lang="zh-CN" altLang="en-US" sz="3600" kern="0" dirty="0" smtClean="0"/>
              <a:t>灵活性 </a:t>
            </a:r>
            <a:endParaRPr lang="zh-CN" altLang="en-US" sz="3600" kern="0" dirty="0"/>
          </a:p>
        </p:txBody>
      </p:sp>
    </p:spTree>
    <p:extLst>
      <p:ext uri="{BB962C8B-B14F-4D97-AF65-F5344CB8AC3E}">
        <p14:creationId xmlns:p14="http://schemas.microsoft.com/office/powerpoint/2010/main" val="2433034299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7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26567" y="1197253"/>
            <a:ext cx="10441160" cy="504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000" kern="0" dirty="0"/>
              <a:t>#include &lt;</a:t>
            </a:r>
            <a:r>
              <a:rPr lang="en-US" altLang="zh-CN" sz="2000" kern="0" dirty="0" err="1"/>
              <a:t>iostream</a:t>
            </a:r>
            <a:r>
              <a:rPr lang="en-US" altLang="zh-CN" sz="2000" kern="0" dirty="0"/>
              <a:t>&gt;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000" kern="0" dirty="0"/>
              <a:t>#include &lt;string&gt;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000" kern="0" dirty="0"/>
              <a:t>using namespace </a:t>
            </a:r>
            <a:r>
              <a:rPr lang="en-US" altLang="zh-CN" sz="2000" kern="0" dirty="0" err="1"/>
              <a:t>std</a:t>
            </a:r>
            <a:r>
              <a:rPr lang="en-US" altLang="zh-CN" sz="2000" kern="0" dirty="0"/>
              <a:t>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000" kern="0" dirty="0" err="1"/>
              <a:t>int</a:t>
            </a:r>
            <a:r>
              <a:rPr lang="en-US" altLang="zh-CN" sz="2000" kern="0" dirty="0"/>
              <a:t> main()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000" kern="0" dirty="0"/>
              <a:t>{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000" kern="0" dirty="0"/>
              <a:t>    </a:t>
            </a:r>
            <a:r>
              <a:rPr lang="en-US" altLang="zh-CN" sz="2000" kern="0" dirty="0" smtClean="0"/>
              <a:t>    </a:t>
            </a:r>
            <a:r>
              <a:rPr lang="en-US" altLang="zh-CN" sz="2000" kern="0" dirty="0" err="1" smtClean="0"/>
              <a:t>cout</a:t>
            </a:r>
            <a:r>
              <a:rPr lang="en-US" altLang="zh-CN" sz="2000" kern="0" dirty="0" smtClean="0"/>
              <a:t> </a:t>
            </a:r>
            <a:r>
              <a:rPr lang="en-US" altLang="zh-CN" sz="2000" kern="0" dirty="0"/>
              <a:t>&lt;&lt; "Please input the string : ";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000" kern="0" dirty="0"/>
              <a:t>    </a:t>
            </a:r>
            <a:r>
              <a:rPr lang="en-US" altLang="zh-CN" sz="2000" kern="0" dirty="0" smtClean="0"/>
              <a:t>    string </a:t>
            </a:r>
            <a:r>
              <a:rPr lang="en-US" altLang="zh-CN" sz="2000" kern="0" dirty="0" err="1"/>
              <a:t>str</a:t>
            </a:r>
            <a:r>
              <a:rPr lang="en-US" altLang="zh-CN" sz="2000" kern="0" dirty="0"/>
              <a:t>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000" kern="0" dirty="0"/>
              <a:t>    </a:t>
            </a:r>
            <a:r>
              <a:rPr lang="en-US" altLang="zh-CN" sz="2000" kern="0" dirty="0" smtClean="0"/>
              <a:t>    </a:t>
            </a:r>
            <a:r>
              <a:rPr lang="en-US" altLang="zh-CN" sz="2000" kern="0" dirty="0" err="1" smtClean="0"/>
              <a:t>cin</a:t>
            </a:r>
            <a:r>
              <a:rPr lang="en-US" altLang="zh-CN" sz="2000" kern="0" dirty="0"/>
              <a:t>&gt;&gt;</a:t>
            </a:r>
            <a:r>
              <a:rPr lang="en-US" altLang="zh-CN" sz="2000" kern="0" dirty="0" err="1"/>
              <a:t>str</a:t>
            </a:r>
            <a:r>
              <a:rPr lang="en-US" altLang="zh-CN" sz="2000" kern="0" dirty="0"/>
              <a:t>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000" kern="0" dirty="0"/>
              <a:t>    </a:t>
            </a:r>
            <a:r>
              <a:rPr lang="en-US" altLang="zh-CN" sz="2000" kern="0" dirty="0" smtClean="0"/>
              <a:t>    </a:t>
            </a:r>
            <a:r>
              <a:rPr lang="en-US" altLang="zh-CN" sz="2000" kern="0" dirty="0" err="1" smtClean="0"/>
              <a:t>cout</a:t>
            </a:r>
            <a:r>
              <a:rPr lang="en-US" altLang="zh-CN" sz="2000" kern="0" dirty="0" smtClean="0"/>
              <a:t> </a:t>
            </a:r>
            <a:r>
              <a:rPr lang="en-US" altLang="zh-CN" sz="2000" kern="0" dirty="0"/>
              <a:t>&lt;&lt; "Reverse browse : ";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000" kern="0" dirty="0"/>
              <a:t>    </a:t>
            </a:r>
            <a:r>
              <a:rPr lang="en-US" altLang="zh-CN" sz="2000" kern="0" dirty="0" smtClean="0"/>
              <a:t>    for </a:t>
            </a:r>
            <a:r>
              <a:rPr lang="en-US" altLang="zh-CN" sz="2000" kern="0" dirty="0"/>
              <a:t>(string::</a:t>
            </a:r>
            <a:r>
              <a:rPr lang="en-US" altLang="zh-CN" sz="2000" kern="0" dirty="0" err="1"/>
              <a:t>reverse_iterator</a:t>
            </a:r>
            <a:r>
              <a:rPr lang="en-US" altLang="zh-CN" sz="2000" kern="0" dirty="0"/>
              <a:t> </a:t>
            </a:r>
            <a:r>
              <a:rPr lang="en-US" altLang="zh-CN" sz="2000" kern="0" dirty="0" err="1"/>
              <a:t>rit</a:t>
            </a:r>
            <a:r>
              <a:rPr lang="en-US" altLang="zh-CN" sz="2000" kern="0" dirty="0"/>
              <a:t> = </a:t>
            </a:r>
            <a:r>
              <a:rPr lang="en-US" altLang="zh-CN" sz="2000" kern="0" dirty="0" err="1"/>
              <a:t>str.rbegin</a:t>
            </a:r>
            <a:r>
              <a:rPr lang="en-US" altLang="zh-CN" sz="2000" kern="0" dirty="0"/>
              <a:t>(); </a:t>
            </a:r>
            <a:r>
              <a:rPr lang="en-US" altLang="zh-CN" sz="2000" kern="0" dirty="0" err="1"/>
              <a:t>rit</a:t>
            </a:r>
            <a:r>
              <a:rPr lang="en-US" altLang="zh-CN" sz="2000" kern="0" dirty="0"/>
              <a:t> != </a:t>
            </a:r>
            <a:r>
              <a:rPr lang="en-US" altLang="zh-CN" sz="2000" kern="0" dirty="0" err="1"/>
              <a:t>str.rend</a:t>
            </a:r>
            <a:r>
              <a:rPr lang="en-US" altLang="zh-CN" sz="2000" kern="0" dirty="0"/>
              <a:t>(); ++ </a:t>
            </a:r>
            <a:r>
              <a:rPr lang="en-US" altLang="zh-CN" sz="2000" kern="0" dirty="0" err="1"/>
              <a:t>rit</a:t>
            </a:r>
            <a:r>
              <a:rPr lang="en-US" altLang="zh-CN" sz="2000" kern="0" dirty="0"/>
              <a:t>)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000" kern="0" dirty="0"/>
              <a:t>    </a:t>
            </a:r>
            <a:r>
              <a:rPr lang="en-US" altLang="zh-CN" sz="2000" kern="0" dirty="0" smtClean="0"/>
              <a:t>    {</a:t>
            </a:r>
            <a:endParaRPr lang="en-US" altLang="zh-CN" sz="2000" kern="0" dirty="0"/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000" kern="0" dirty="0"/>
              <a:t>        </a:t>
            </a:r>
            <a:r>
              <a:rPr lang="en-US" altLang="zh-CN" sz="2000" kern="0" dirty="0" smtClean="0"/>
              <a:t>        </a:t>
            </a:r>
            <a:r>
              <a:rPr lang="en-US" altLang="zh-CN" sz="2000" kern="0" dirty="0" err="1" smtClean="0"/>
              <a:t>cout</a:t>
            </a:r>
            <a:r>
              <a:rPr lang="en-US" altLang="zh-CN" sz="2000" kern="0" dirty="0" smtClean="0"/>
              <a:t> </a:t>
            </a:r>
            <a:r>
              <a:rPr lang="en-US" altLang="zh-CN" sz="2000" kern="0" dirty="0"/>
              <a:t>&lt;&lt; *</a:t>
            </a:r>
            <a:r>
              <a:rPr lang="en-US" altLang="zh-CN" sz="2000" kern="0" dirty="0" err="1"/>
              <a:t>rit</a:t>
            </a:r>
            <a:r>
              <a:rPr lang="en-US" altLang="zh-CN" sz="2000" kern="0" dirty="0"/>
              <a:t>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000" kern="0" dirty="0"/>
              <a:t>    </a:t>
            </a:r>
            <a:r>
              <a:rPr lang="en-US" altLang="zh-CN" sz="2000" kern="0" dirty="0" smtClean="0"/>
              <a:t>    }</a:t>
            </a:r>
            <a:endParaRPr lang="en-US" altLang="zh-CN" sz="2000" kern="0" dirty="0"/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000" kern="0" dirty="0"/>
              <a:t>    </a:t>
            </a:r>
            <a:r>
              <a:rPr lang="en-US" altLang="zh-CN" sz="2000" kern="0" dirty="0" smtClean="0"/>
              <a:t>    </a:t>
            </a:r>
            <a:r>
              <a:rPr lang="en-US" altLang="zh-CN" sz="2000" kern="0" dirty="0" err="1" smtClean="0"/>
              <a:t>cout</a:t>
            </a:r>
            <a:r>
              <a:rPr lang="en-US" altLang="zh-CN" sz="2000" kern="0" dirty="0" smtClean="0"/>
              <a:t> </a:t>
            </a:r>
            <a:r>
              <a:rPr lang="en-US" altLang="zh-CN" sz="2000" kern="0" dirty="0"/>
              <a:t>&lt;&lt; </a:t>
            </a:r>
            <a:r>
              <a:rPr lang="en-US" altLang="zh-CN" sz="2000" kern="0" dirty="0" err="1"/>
              <a:t>endl</a:t>
            </a:r>
            <a:r>
              <a:rPr lang="en-US" altLang="zh-CN" sz="2000" kern="0" dirty="0"/>
              <a:t>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000" kern="0" dirty="0"/>
              <a:t>    </a:t>
            </a:r>
            <a:r>
              <a:rPr lang="en-US" altLang="zh-CN" sz="2000" kern="0" dirty="0" smtClean="0"/>
              <a:t>    return </a:t>
            </a:r>
            <a:r>
              <a:rPr lang="en-US" altLang="zh-CN" sz="2000" kern="0" dirty="0"/>
              <a:t>0;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altLang="zh-CN" sz="2000" kern="0" dirty="0"/>
              <a:t>} </a:t>
            </a:r>
          </a:p>
          <a:p>
            <a:pPr>
              <a:lnSpc>
                <a:spcPct val="80000"/>
              </a:lnSpc>
              <a:defRPr/>
            </a:pPr>
            <a:endParaRPr lang="en-US" altLang="zh-CN" sz="2000" kern="0" dirty="0"/>
          </a:p>
        </p:txBody>
      </p:sp>
      <p:pic>
        <p:nvPicPr>
          <p:cNvPr id="4" name="矩形 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51" y="-26590"/>
            <a:ext cx="7650464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22511" y="70247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/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/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660302" y="25797"/>
            <a:ext cx="7455097" cy="646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3601" kern="0" dirty="0" smtClean="0"/>
              <a:t>例</a:t>
            </a:r>
            <a:r>
              <a:rPr lang="en-US" altLang="zh-CN" sz="3601" kern="0" dirty="0" smtClean="0"/>
              <a:t>22</a:t>
            </a:r>
            <a:r>
              <a:rPr lang="en-US" altLang="zh-CN" sz="3600" dirty="0" smtClean="0">
                <a:latin typeface="Rockwell" pitchFamily="18" charset="0"/>
                <a:ea typeface="微软雅黑" pitchFamily="34" charset="-122"/>
              </a:rPr>
              <a:t>.</a:t>
            </a:r>
            <a:r>
              <a:rPr lang="en-US" altLang="zh-CN" sz="3601" kern="0" dirty="0"/>
              <a:t> </a:t>
            </a:r>
            <a:r>
              <a:rPr lang="en-US" altLang="zh-CN" sz="3601" kern="0" dirty="0" smtClean="0"/>
              <a:t>String</a:t>
            </a:r>
            <a:r>
              <a:rPr lang="zh-CN" altLang="en-US" sz="3601" kern="0" dirty="0" smtClean="0"/>
              <a:t>的</a:t>
            </a:r>
            <a:r>
              <a:rPr lang="zh-CN" altLang="en-US" sz="3601" kern="0" dirty="0"/>
              <a:t>反向迭代</a:t>
            </a:r>
            <a:r>
              <a:rPr lang="zh-CN" altLang="en-US" sz="3601" kern="0" dirty="0" smtClean="0"/>
              <a:t>器应用实例</a:t>
            </a:r>
            <a:endParaRPr lang="en-US" altLang="zh-CN" sz="3600" dirty="0"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29337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9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96536" y="709126"/>
            <a:ext cx="10441160" cy="504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1100" b="0" dirty="0"/>
              <a:t>#include &lt;</a:t>
            </a:r>
            <a:r>
              <a:rPr lang="en-US" altLang="zh-CN" sz="1100" b="0" dirty="0" err="1"/>
              <a:t>iostream</a:t>
            </a:r>
            <a:r>
              <a:rPr lang="en-US" altLang="zh-CN" sz="1100" b="0" dirty="0"/>
              <a:t>&gt;</a:t>
            </a:r>
          </a:p>
          <a:p>
            <a:pPr marL="0" indent="0">
              <a:buNone/>
            </a:pPr>
            <a:r>
              <a:rPr lang="en-US" altLang="zh-CN" sz="1100" b="0" dirty="0"/>
              <a:t>#include &lt;string&gt;</a:t>
            </a:r>
          </a:p>
          <a:p>
            <a:pPr marL="0" indent="0">
              <a:buNone/>
            </a:pPr>
            <a:r>
              <a:rPr lang="en-US" altLang="zh-CN" sz="1100" dirty="0"/>
              <a:t>u</a:t>
            </a:r>
            <a:r>
              <a:rPr lang="en-US" altLang="zh-CN" sz="1100" dirty="0">
                <a:hlinkClick r:id="rId2"/>
              </a:rPr>
              <a:t>sin</a:t>
            </a:r>
            <a:r>
              <a:rPr lang="en-US" altLang="zh-CN" sz="1100" dirty="0"/>
              <a:t>g</a:t>
            </a:r>
            <a:r>
              <a:rPr lang="en-US" altLang="zh-CN" sz="1100" b="0" dirty="0"/>
              <a:t> </a:t>
            </a:r>
            <a:r>
              <a:rPr lang="en-US" altLang="zh-CN" sz="1100" dirty="0"/>
              <a:t>namespace</a:t>
            </a:r>
            <a:r>
              <a:rPr lang="en-US" altLang="zh-CN" sz="1100" b="0" dirty="0"/>
              <a:t> </a:t>
            </a:r>
            <a:r>
              <a:rPr lang="en-US" altLang="zh-CN" sz="1100" b="0" dirty="0" err="1"/>
              <a:t>std</a:t>
            </a:r>
            <a:r>
              <a:rPr lang="en-US" altLang="zh-CN" sz="1100" b="0" dirty="0"/>
              <a:t>;</a:t>
            </a:r>
          </a:p>
          <a:p>
            <a:pPr marL="0" indent="0">
              <a:buNone/>
            </a:pPr>
            <a:r>
              <a:rPr lang="en-US" altLang="zh-CN" sz="1100" b="0" dirty="0" err="1"/>
              <a:t>int</a:t>
            </a:r>
            <a:r>
              <a:rPr lang="en-US" altLang="zh-CN" sz="1100" b="0" dirty="0"/>
              <a:t> main()</a:t>
            </a:r>
          </a:p>
          <a:p>
            <a:pPr marL="0" indent="0">
              <a:buNone/>
            </a:pPr>
            <a:r>
              <a:rPr lang="en-US" altLang="zh-CN" sz="1100" b="0" dirty="0"/>
              <a:t>{</a:t>
            </a:r>
          </a:p>
          <a:p>
            <a:pPr marL="0" indent="0">
              <a:buNone/>
            </a:pPr>
            <a:r>
              <a:rPr lang="en-US" altLang="zh-CN" sz="1100" b="0" dirty="0"/>
              <a:t>string s1("Source Code");</a:t>
            </a:r>
          </a:p>
          <a:p>
            <a:pPr marL="0" indent="0">
              <a:buNone/>
            </a:pPr>
            <a:r>
              <a:rPr lang="en-US" altLang="zh-CN" sz="1100" b="0" dirty="0" err="1"/>
              <a:t>int</a:t>
            </a:r>
            <a:r>
              <a:rPr lang="en-US" altLang="zh-CN" sz="1100" b="0" dirty="0"/>
              <a:t> n;</a:t>
            </a:r>
          </a:p>
          <a:p>
            <a:pPr marL="0" indent="0">
              <a:buNone/>
            </a:pPr>
            <a:r>
              <a:rPr lang="en-US" altLang="zh-CN" sz="1100" dirty="0"/>
              <a:t>if</a:t>
            </a:r>
            <a:r>
              <a:rPr lang="en-US" altLang="zh-CN" sz="1100" b="0" dirty="0"/>
              <a:t> ((n = s1.find('u')) != string::</a:t>
            </a:r>
            <a:r>
              <a:rPr lang="en-US" altLang="zh-CN" sz="1100" b="0" dirty="0" err="1"/>
              <a:t>npos</a:t>
            </a:r>
            <a:r>
              <a:rPr lang="en-US" altLang="zh-CN" sz="1100" b="0" dirty="0"/>
              <a:t>) //</a:t>
            </a:r>
            <a:r>
              <a:rPr lang="zh-CN" altLang="en-US" sz="1100" b="0" dirty="0"/>
              <a:t>查找 </a:t>
            </a:r>
            <a:r>
              <a:rPr lang="en-US" altLang="zh-CN" sz="1100" b="0" dirty="0"/>
              <a:t>u </a:t>
            </a:r>
            <a:r>
              <a:rPr lang="zh-CN" altLang="en-US" sz="1100" b="0" dirty="0"/>
              <a:t>出现的位置</a:t>
            </a:r>
          </a:p>
          <a:p>
            <a:pPr marL="0" indent="0">
              <a:buNone/>
            </a:pPr>
            <a:r>
              <a:rPr lang="en-US" altLang="zh-CN" sz="1100" b="0" dirty="0" err="1"/>
              <a:t>cout</a:t>
            </a:r>
            <a:r>
              <a:rPr lang="en-US" altLang="zh-CN" sz="1100" b="0" dirty="0"/>
              <a:t> &lt;&lt; "1) " &lt;&lt; n &lt;&lt; "," &lt;&lt; s1.substr(n) &lt;&lt; </a:t>
            </a:r>
            <a:r>
              <a:rPr lang="en-US" altLang="zh-CN" sz="1100" b="0" dirty="0" err="1"/>
              <a:t>endl</a:t>
            </a:r>
            <a:r>
              <a:rPr lang="en-US" altLang="zh-CN" sz="1100" b="0" dirty="0"/>
              <a:t>;</a:t>
            </a:r>
          </a:p>
          <a:p>
            <a:pPr marL="0" indent="0">
              <a:buNone/>
            </a:pPr>
            <a:r>
              <a:rPr lang="en-US" altLang="zh-CN" sz="1100" b="0" dirty="0"/>
              <a:t>//</a:t>
            </a:r>
            <a:r>
              <a:rPr lang="zh-CN" altLang="en-US" sz="1100" b="0" dirty="0"/>
              <a:t>输出 </a:t>
            </a:r>
            <a:r>
              <a:rPr lang="en-US" altLang="zh-CN" sz="1100" b="0" dirty="0"/>
              <a:t>l)2,urce Code</a:t>
            </a:r>
          </a:p>
          <a:p>
            <a:pPr marL="0" indent="0">
              <a:buNone/>
            </a:pPr>
            <a:r>
              <a:rPr lang="en-US" altLang="zh-CN" sz="1100" dirty="0"/>
              <a:t>if</a:t>
            </a:r>
            <a:r>
              <a:rPr lang="en-US" altLang="zh-CN" sz="1100" b="0" dirty="0"/>
              <a:t> ((n = s1.find("Source", 3)) == string::</a:t>
            </a:r>
            <a:r>
              <a:rPr lang="en-US" altLang="zh-CN" sz="1100" b="0" dirty="0" err="1"/>
              <a:t>npos</a:t>
            </a:r>
            <a:r>
              <a:rPr lang="en-US" altLang="zh-CN" sz="1100" b="0" dirty="0"/>
              <a:t>)</a:t>
            </a:r>
          </a:p>
          <a:p>
            <a:pPr marL="0" indent="0">
              <a:buNone/>
            </a:pPr>
            <a:r>
              <a:rPr lang="en-US" altLang="zh-CN" sz="1100" b="0" dirty="0"/>
              <a:t>//</a:t>
            </a:r>
            <a:r>
              <a:rPr lang="zh-CN" altLang="en-US" sz="1100" b="0" dirty="0"/>
              <a:t>从下标</a:t>
            </a:r>
            <a:r>
              <a:rPr lang="en-US" altLang="zh-CN" sz="1100" b="0" dirty="0"/>
              <a:t>3</a:t>
            </a:r>
            <a:r>
              <a:rPr lang="zh-CN" altLang="en-US" sz="1100" b="0" dirty="0"/>
              <a:t>开始查找</a:t>
            </a:r>
            <a:r>
              <a:rPr lang="en-US" altLang="zh-CN" sz="1100" b="0" dirty="0"/>
              <a:t>"Source"</a:t>
            </a:r>
            <a:r>
              <a:rPr lang="zh-CN" altLang="en-US" sz="1100" b="0" dirty="0"/>
              <a:t>，找不到</a:t>
            </a:r>
          </a:p>
          <a:p>
            <a:pPr marL="0" indent="0">
              <a:buNone/>
            </a:pPr>
            <a:r>
              <a:rPr lang="en-US" altLang="zh-CN" sz="1100" b="0" dirty="0" err="1"/>
              <a:t>cout</a:t>
            </a:r>
            <a:r>
              <a:rPr lang="en-US" altLang="zh-CN" sz="1100" b="0" dirty="0"/>
              <a:t> &lt;&lt; "2) " &lt;&lt; "Not Found" &lt;&lt; </a:t>
            </a:r>
            <a:r>
              <a:rPr lang="en-US" altLang="zh-CN" sz="1100" b="0" dirty="0" err="1"/>
              <a:t>endl</a:t>
            </a:r>
            <a:r>
              <a:rPr lang="en-US" altLang="zh-CN" sz="1100" b="0" dirty="0"/>
              <a:t>; //</a:t>
            </a:r>
            <a:r>
              <a:rPr lang="zh-CN" altLang="en-US" sz="1100" b="0" dirty="0"/>
              <a:t>输出 </a:t>
            </a:r>
            <a:r>
              <a:rPr lang="en-US" altLang="zh-CN" sz="1100" b="0" dirty="0"/>
              <a:t>2) Not Found</a:t>
            </a:r>
          </a:p>
          <a:p>
            <a:pPr marL="0" indent="0">
              <a:buNone/>
            </a:pPr>
            <a:r>
              <a:rPr lang="en-US" altLang="zh-CN" sz="1100" dirty="0"/>
              <a:t>if</a:t>
            </a:r>
            <a:r>
              <a:rPr lang="en-US" altLang="zh-CN" sz="1100" b="0" dirty="0"/>
              <a:t> ((n = s1.find("Co")) != string::</a:t>
            </a:r>
            <a:r>
              <a:rPr lang="en-US" altLang="zh-CN" sz="1100" b="0" dirty="0" err="1"/>
              <a:t>npos</a:t>
            </a:r>
            <a:r>
              <a:rPr lang="en-US" altLang="zh-CN" sz="1100" b="0" dirty="0"/>
              <a:t>)</a:t>
            </a:r>
          </a:p>
          <a:p>
            <a:pPr marL="0" indent="0">
              <a:buNone/>
            </a:pPr>
            <a:r>
              <a:rPr lang="en-US" altLang="zh-CN" sz="1100" b="0" dirty="0"/>
              <a:t>//</a:t>
            </a:r>
            <a:r>
              <a:rPr lang="zh-CN" altLang="en-US" sz="1100" b="0" dirty="0"/>
              <a:t>查找子串</a:t>
            </a:r>
            <a:r>
              <a:rPr lang="en-US" altLang="zh-CN" sz="1100" b="0" dirty="0"/>
              <a:t>"Co"</a:t>
            </a:r>
            <a:r>
              <a:rPr lang="zh-CN" altLang="en-US" sz="1100" b="0" dirty="0"/>
              <a:t>。能找到，返回</a:t>
            </a:r>
            <a:r>
              <a:rPr lang="en-US" altLang="zh-CN" sz="1100" b="0" dirty="0"/>
              <a:t>"Co"</a:t>
            </a:r>
            <a:r>
              <a:rPr lang="zh-CN" altLang="en-US" sz="1100" b="0" dirty="0"/>
              <a:t>的位置</a:t>
            </a:r>
          </a:p>
          <a:p>
            <a:pPr marL="0" indent="0">
              <a:buNone/>
            </a:pPr>
            <a:r>
              <a:rPr lang="en-US" altLang="zh-CN" sz="1100" b="0" dirty="0" err="1"/>
              <a:t>cout</a:t>
            </a:r>
            <a:r>
              <a:rPr lang="en-US" altLang="zh-CN" sz="1100" b="0" dirty="0"/>
              <a:t> &lt;&lt; "3) " &lt;&lt; n &lt;&lt; ", " &lt;&lt; s1.substr(n) &lt;&lt; </a:t>
            </a:r>
            <a:r>
              <a:rPr lang="en-US" altLang="zh-CN" sz="1100" b="0" dirty="0" err="1"/>
              <a:t>endl</a:t>
            </a:r>
            <a:r>
              <a:rPr lang="en-US" altLang="zh-CN" sz="1100" b="0" dirty="0"/>
              <a:t>;</a:t>
            </a:r>
          </a:p>
          <a:p>
            <a:pPr marL="0" indent="0">
              <a:buNone/>
            </a:pPr>
            <a:r>
              <a:rPr lang="en-US" altLang="zh-CN" sz="1100" b="0" dirty="0"/>
              <a:t>//</a:t>
            </a:r>
            <a:r>
              <a:rPr lang="zh-CN" altLang="en-US" sz="1100" b="0" dirty="0"/>
              <a:t>输出 </a:t>
            </a:r>
            <a:r>
              <a:rPr lang="en-US" altLang="zh-CN" sz="1100" b="0" dirty="0"/>
              <a:t>3) 7, Code</a:t>
            </a:r>
          </a:p>
          <a:p>
            <a:pPr marL="0" indent="0">
              <a:buNone/>
            </a:pPr>
            <a:r>
              <a:rPr lang="en-US" altLang="zh-CN" sz="1100" dirty="0"/>
              <a:t>if</a:t>
            </a:r>
            <a:r>
              <a:rPr lang="en-US" altLang="zh-CN" sz="1100" b="0" dirty="0"/>
              <a:t> ((n = s1.find_first_of("</a:t>
            </a:r>
            <a:r>
              <a:rPr lang="en-US" altLang="zh-CN" sz="1100" b="0" dirty="0" err="1"/>
              <a:t>ceo</a:t>
            </a:r>
            <a:r>
              <a:rPr lang="en-US" altLang="zh-CN" sz="1100" b="0" dirty="0"/>
              <a:t>")) != string::</a:t>
            </a:r>
            <a:r>
              <a:rPr lang="en-US" altLang="zh-CN" sz="1100" b="0" dirty="0" err="1"/>
              <a:t>npos</a:t>
            </a:r>
            <a:r>
              <a:rPr lang="en-US" altLang="zh-CN" sz="1100" b="0" dirty="0"/>
              <a:t>)</a:t>
            </a:r>
          </a:p>
          <a:p>
            <a:pPr marL="0" indent="0">
              <a:buNone/>
            </a:pPr>
            <a:r>
              <a:rPr lang="en-US" altLang="zh-CN" sz="1100" b="0" dirty="0"/>
              <a:t>//</a:t>
            </a:r>
            <a:r>
              <a:rPr lang="zh-CN" altLang="en-US" sz="1100" b="0" dirty="0"/>
              <a:t>查找第一次出现或 </a:t>
            </a:r>
            <a:r>
              <a:rPr lang="en-US" altLang="zh-CN" sz="1100" b="0" dirty="0"/>
              <a:t>'c'</a:t>
            </a:r>
            <a:r>
              <a:rPr lang="zh-CN" altLang="en-US" sz="1100" b="0" dirty="0"/>
              <a:t>、</a:t>
            </a:r>
            <a:r>
              <a:rPr lang="en-US" altLang="zh-CN" sz="1100" b="0" dirty="0"/>
              <a:t>'e'</a:t>
            </a:r>
            <a:r>
              <a:rPr lang="zh-CN" altLang="en-US" sz="1100" b="0" dirty="0"/>
              <a:t>或</a:t>
            </a:r>
            <a:r>
              <a:rPr lang="en-US" altLang="zh-CN" sz="1100" b="0" dirty="0"/>
              <a:t>'o'</a:t>
            </a:r>
            <a:r>
              <a:rPr lang="zh-CN" altLang="en-US" sz="1100" b="0" dirty="0"/>
              <a:t>的位置</a:t>
            </a:r>
          </a:p>
          <a:p>
            <a:pPr marL="0" indent="0">
              <a:buNone/>
            </a:pPr>
            <a:r>
              <a:rPr lang="en-US" altLang="zh-CN" sz="1100" b="0" dirty="0" err="1"/>
              <a:t>cout</a:t>
            </a:r>
            <a:r>
              <a:rPr lang="en-US" altLang="zh-CN" sz="1100" b="0" dirty="0"/>
              <a:t> &lt;&lt; "4) " &lt;&lt; n &lt;&lt; ", " &lt;&lt; s1.substr(n) &lt;&lt; </a:t>
            </a:r>
            <a:r>
              <a:rPr lang="en-US" altLang="zh-CN" sz="1100" b="0" dirty="0" err="1"/>
              <a:t>endl</a:t>
            </a:r>
            <a:r>
              <a:rPr lang="en-US" altLang="zh-CN" sz="1100" b="0" dirty="0"/>
              <a:t>;</a:t>
            </a:r>
          </a:p>
          <a:p>
            <a:pPr marL="0" indent="0">
              <a:buNone/>
            </a:pPr>
            <a:r>
              <a:rPr lang="en-US" altLang="zh-CN" sz="1100" b="0" dirty="0"/>
              <a:t>//</a:t>
            </a:r>
            <a:r>
              <a:rPr lang="zh-CN" altLang="en-US" sz="1100" b="0" dirty="0"/>
              <a:t>输出 </a:t>
            </a:r>
            <a:r>
              <a:rPr lang="en-US" altLang="zh-CN" sz="1100" b="0" dirty="0"/>
              <a:t>4) l, </a:t>
            </a:r>
            <a:r>
              <a:rPr lang="en-US" altLang="zh-CN" sz="1100" b="0" dirty="0" err="1"/>
              <a:t>ource</a:t>
            </a:r>
            <a:r>
              <a:rPr lang="en-US" altLang="zh-CN" sz="1100" b="0" dirty="0"/>
              <a:t> Code</a:t>
            </a:r>
          </a:p>
          <a:p>
            <a:pPr marL="0" indent="0">
              <a:buNone/>
            </a:pPr>
            <a:r>
              <a:rPr lang="en-US" altLang="zh-CN" sz="1100" dirty="0"/>
              <a:t>if</a:t>
            </a:r>
            <a:r>
              <a:rPr lang="en-US" altLang="zh-CN" sz="1100" b="0" dirty="0"/>
              <a:t> ((n = s1.find_last_of('e')) != string::</a:t>
            </a:r>
            <a:r>
              <a:rPr lang="en-US" altLang="zh-CN" sz="1100" b="0" dirty="0" err="1"/>
              <a:t>npos</a:t>
            </a:r>
            <a:r>
              <a:rPr lang="en-US" altLang="zh-CN" sz="1100" b="0" dirty="0"/>
              <a:t>)</a:t>
            </a:r>
          </a:p>
          <a:p>
            <a:pPr marL="0" indent="0">
              <a:buNone/>
            </a:pPr>
            <a:r>
              <a:rPr lang="en-US" altLang="zh-CN" sz="1100" b="0" dirty="0"/>
              <a:t>//</a:t>
            </a:r>
            <a:r>
              <a:rPr lang="zh-CN" altLang="en-US" sz="1100" b="0" dirty="0"/>
              <a:t>查找最后一个 </a:t>
            </a:r>
            <a:r>
              <a:rPr lang="en-US" altLang="zh-CN" sz="1100" b="0" dirty="0"/>
              <a:t>'e' </a:t>
            </a:r>
            <a:r>
              <a:rPr lang="zh-CN" altLang="en-US" sz="1100" b="0" dirty="0"/>
              <a:t>的位置</a:t>
            </a:r>
          </a:p>
          <a:p>
            <a:pPr marL="0" indent="0">
              <a:buNone/>
            </a:pPr>
            <a:r>
              <a:rPr lang="en-US" altLang="zh-CN" sz="1100" b="0" dirty="0" err="1"/>
              <a:t>cout</a:t>
            </a:r>
            <a:r>
              <a:rPr lang="en-US" altLang="zh-CN" sz="1100" b="0" dirty="0"/>
              <a:t> &lt;&lt; "5) " &lt;&lt; n &lt;&lt; ", " &lt;&lt; s1.substr(n) &lt;&lt; </a:t>
            </a:r>
            <a:r>
              <a:rPr lang="en-US" altLang="zh-CN" sz="1100" b="0" dirty="0" err="1"/>
              <a:t>endl</a:t>
            </a:r>
            <a:r>
              <a:rPr lang="en-US" altLang="zh-CN" sz="1100" b="0" dirty="0"/>
              <a:t>; //</a:t>
            </a:r>
            <a:r>
              <a:rPr lang="zh-CN" altLang="en-US" sz="1100" b="0" dirty="0"/>
              <a:t>输出 </a:t>
            </a:r>
            <a:r>
              <a:rPr lang="en-US" altLang="zh-CN" sz="1100" b="0" dirty="0"/>
              <a:t>5) 10, e</a:t>
            </a:r>
          </a:p>
          <a:p>
            <a:pPr marL="0" indent="0">
              <a:buNone/>
            </a:pPr>
            <a:r>
              <a:rPr lang="en-US" altLang="zh-CN" sz="1100" dirty="0"/>
              <a:t>if</a:t>
            </a:r>
            <a:r>
              <a:rPr lang="en-US" altLang="zh-CN" sz="1100" b="0" dirty="0"/>
              <a:t> ((n = s1.find_first_not_of("</a:t>
            </a:r>
            <a:r>
              <a:rPr lang="en-US" altLang="zh-CN" sz="1100" b="0" dirty="0" err="1"/>
              <a:t>eou</a:t>
            </a:r>
            <a:r>
              <a:rPr lang="en-US" altLang="zh-CN" sz="1100" b="0" dirty="0"/>
              <a:t>", 1)) != string::</a:t>
            </a:r>
            <a:r>
              <a:rPr lang="en-US" altLang="zh-CN" sz="1100" b="0" dirty="0" err="1"/>
              <a:t>npos</a:t>
            </a:r>
            <a:r>
              <a:rPr lang="en-US" altLang="zh-CN" sz="1100" b="0" dirty="0"/>
              <a:t>)</a:t>
            </a:r>
          </a:p>
          <a:p>
            <a:pPr marL="0" indent="0">
              <a:buNone/>
            </a:pPr>
            <a:r>
              <a:rPr lang="en-US" altLang="zh-CN" sz="1100" b="0" dirty="0"/>
              <a:t>//</a:t>
            </a:r>
            <a:r>
              <a:rPr lang="zh-CN" altLang="en-US" sz="1100" b="0" dirty="0"/>
              <a:t>从下标</a:t>
            </a:r>
            <a:r>
              <a:rPr lang="en-US" altLang="zh-CN" sz="1100" b="0" dirty="0"/>
              <a:t>1</a:t>
            </a:r>
            <a:r>
              <a:rPr lang="zh-CN" altLang="en-US" sz="1100" b="0" dirty="0"/>
              <a:t>开始查找第一次出现非 </a:t>
            </a:r>
            <a:r>
              <a:rPr lang="en-US" altLang="zh-CN" sz="1100" b="0" dirty="0"/>
              <a:t>'e'</a:t>
            </a:r>
            <a:r>
              <a:rPr lang="zh-CN" altLang="en-US" sz="1100" b="0" dirty="0"/>
              <a:t>、</a:t>
            </a:r>
            <a:r>
              <a:rPr lang="en-US" altLang="zh-CN" sz="1100" b="0" dirty="0"/>
              <a:t>'o' </a:t>
            </a:r>
            <a:r>
              <a:rPr lang="zh-CN" altLang="en-US" sz="1100" b="0" dirty="0"/>
              <a:t>或 </a:t>
            </a:r>
            <a:r>
              <a:rPr lang="en-US" altLang="zh-CN" sz="1100" b="0" dirty="0"/>
              <a:t>'u' </a:t>
            </a:r>
            <a:r>
              <a:rPr lang="zh-CN" altLang="en-US" sz="1100" b="0" dirty="0"/>
              <a:t>字符的位置</a:t>
            </a:r>
          </a:p>
          <a:p>
            <a:pPr marL="0" indent="0">
              <a:buNone/>
            </a:pPr>
            <a:r>
              <a:rPr lang="en-US" altLang="zh-CN" sz="1100" b="0" dirty="0" err="1"/>
              <a:t>cout</a:t>
            </a:r>
            <a:r>
              <a:rPr lang="en-US" altLang="zh-CN" sz="1100" b="0" dirty="0"/>
              <a:t> &lt;&lt; "6) " &lt;&lt; n &lt;&lt; ", " &lt;&lt; s1.substr(n) &lt;&lt; </a:t>
            </a:r>
            <a:r>
              <a:rPr lang="en-US" altLang="zh-CN" sz="1100" b="0" dirty="0" err="1"/>
              <a:t>endl</a:t>
            </a:r>
            <a:r>
              <a:rPr lang="en-US" altLang="zh-CN" sz="1100" b="0" dirty="0"/>
              <a:t>;</a:t>
            </a:r>
          </a:p>
          <a:p>
            <a:pPr marL="0" indent="0">
              <a:buNone/>
            </a:pPr>
            <a:r>
              <a:rPr lang="en-US" altLang="zh-CN" sz="1100" b="0" dirty="0"/>
              <a:t>//</a:t>
            </a:r>
            <a:r>
              <a:rPr lang="zh-CN" altLang="en-US" sz="1100" b="0" dirty="0"/>
              <a:t>输出 </a:t>
            </a:r>
            <a:r>
              <a:rPr lang="en-US" altLang="zh-CN" sz="1100" b="0" dirty="0"/>
              <a:t>6) 3, </a:t>
            </a:r>
            <a:r>
              <a:rPr lang="en-US" altLang="zh-CN" sz="1100" b="0" dirty="0" err="1"/>
              <a:t>rce</a:t>
            </a:r>
            <a:r>
              <a:rPr lang="en-US" altLang="zh-CN" sz="1100" b="0" dirty="0"/>
              <a:t> Code</a:t>
            </a:r>
          </a:p>
          <a:p>
            <a:pPr marL="0" indent="0">
              <a:buNone/>
            </a:pPr>
            <a:r>
              <a:rPr lang="en-US" altLang="zh-CN" sz="1100" dirty="0"/>
              <a:t>return</a:t>
            </a:r>
            <a:r>
              <a:rPr lang="en-US" altLang="zh-CN" sz="1100" b="0" dirty="0"/>
              <a:t> 0;</a:t>
            </a:r>
          </a:p>
          <a:p>
            <a:pPr marL="0" indent="0">
              <a:buNone/>
            </a:pPr>
            <a:r>
              <a:rPr lang="en-US" altLang="zh-CN" sz="1100" b="0" dirty="0"/>
              <a:t>}</a:t>
            </a:r>
          </a:p>
        </p:txBody>
      </p:sp>
      <p:pic>
        <p:nvPicPr>
          <p:cNvPr id="4" name="矩形 1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51" y="-26590"/>
            <a:ext cx="7650464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22511" y="70247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/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/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660302" y="25797"/>
            <a:ext cx="7455097" cy="646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3601" kern="0" dirty="0" smtClean="0"/>
              <a:t>例</a:t>
            </a:r>
            <a:r>
              <a:rPr lang="en-US" altLang="zh-CN" sz="3601" kern="0" dirty="0" smtClean="0"/>
              <a:t>23</a:t>
            </a:r>
            <a:r>
              <a:rPr lang="en-US" altLang="zh-CN" sz="3600" dirty="0" smtClean="0">
                <a:latin typeface="Rockwell" pitchFamily="18" charset="0"/>
                <a:ea typeface="微软雅黑" pitchFamily="34" charset="-122"/>
              </a:rPr>
              <a:t>.</a:t>
            </a:r>
            <a:r>
              <a:rPr lang="zh-CN" altLang="en-US" dirty="0"/>
              <a:t>查找成员函数的示例程序</a:t>
            </a:r>
            <a:endParaRPr lang="en-US" altLang="zh-CN" sz="3600" dirty="0">
              <a:latin typeface="Rockwell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871248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4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矩形 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51" y="-26590"/>
            <a:ext cx="7650464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22511" y="70247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/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/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660302" y="25797"/>
            <a:ext cx="7455097" cy="646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3601" kern="0" dirty="0" smtClean="0"/>
              <a:t>例</a:t>
            </a:r>
            <a:r>
              <a:rPr lang="en-US" altLang="zh-CN" sz="3601" kern="0" dirty="0" smtClean="0"/>
              <a:t>24</a:t>
            </a:r>
            <a:r>
              <a:rPr lang="en-US" altLang="zh-CN" sz="3600" dirty="0" smtClean="0">
                <a:latin typeface="Rockwell" pitchFamily="18" charset="0"/>
                <a:ea typeface="微软雅黑" pitchFamily="34" charset="-122"/>
              </a:rPr>
              <a:t>.</a:t>
            </a:r>
            <a:r>
              <a:rPr lang="en-US" altLang="zh-CN" b="1" dirty="0"/>
              <a:t> string </a:t>
            </a:r>
            <a:r>
              <a:rPr lang="zh-CN" altLang="en-US" b="1" dirty="0"/>
              <a:t>对象作为流处理</a:t>
            </a: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221029" y="661431"/>
            <a:ext cx="9925794" cy="6093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#include &lt;iostream&gt; </a:t>
            </a: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#include &lt;sstream&gt; </a:t>
            </a: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#include &lt;string&gt; </a:t>
            </a: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using namespace std; </a:t>
            </a: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int main() </a:t>
            </a: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{ </a:t>
            </a: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	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string src("Avatar 123 5.2 Ti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007DBB"/>
                </a:solidFill>
                <a:effectLst/>
                <a:latin typeface="Arial Unicode MS"/>
                <a:hlinkClick r:id="rId4"/>
              </a:rPr>
              <a:t>tan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ic K"); </a:t>
            </a: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	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istringstream istrStream(src); //建立src到istrStream的联系 </a:t>
            </a: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	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string s1, s2; </a:t>
            </a: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	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int n; </a:t>
            </a: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	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double d; </a:t>
            </a: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	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char c; </a:t>
            </a: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	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istrStream &gt;&gt; s1 &gt;&gt; n &gt;&gt; d &gt;&gt; s2 &gt;&gt; c; //把src的内容当做输入流进行读取 </a:t>
            </a: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	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ostringstream ostrStream; </a:t>
            </a: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	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ostrStream &lt;&lt; s1 &lt;&lt; endl &lt;&lt; s2 &lt;&lt; endl &lt;&lt; n &lt;&lt; endl &lt;&lt; d &lt;&lt; endl &lt;&lt; c &lt;&lt;endl; </a:t>
            </a: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	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cout &lt;&lt; ostrStream.str(); </a:t>
            </a: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	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return 0; </a:t>
            </a: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}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hangingPunct="0"/>
            <a:r>
              <a:rPr lang="zh-CN" altLang="en-US" sz="1200" dirty="0"/>
              <a:t>程序的输出结果是：</a:t>
            </a:r>
            <a:br>
              <a:rPr lang="zh-CN" altLang="en-US" sz="1200" dirty="0"/>
            </a:br>
            <a:r>
              <a:rPr lang="en-US" altLang="zh-CN" sz="1200" dirty="0"/>
              <a:t>Avatar</a:t>
            </a:r>
            <a:br>
              <a:rPr lang="en-US" altLang="zh-CN" sz="1200" dirty="0"/>
            </a:br>
            <a:r>
              <a:rPr lang="en-US" altLang="zh-CN" sz="1200" dirty="0"/>
              <a:t>Titanic</a:t>
            </a:r>
            <a:br>
              <a:rPr lang="en-US" altLang="zh-CN" sz="1200" dirty="0"/>
            </a:br>
            <a:r>
              <a:rPr lang="en-US" altLang="zh-CN" sz="1200" dirty="0"/>
              <a:t>123</a:t>
            </a:r>
            <a:br>
              <a:rPr lang="en-US" altLang="zh-CN" sz="1200" dirty="0"/>
            </a:br>
            <a:r>
              <a:rPr lang="en-US" altLang="zh-CN" sz="1200" dirty="0"/>
              <a:t>5.2</a:t>
            </a:r>
            <a:br>
              <a:rPr lang="en-US" altLang="zh-CN" sz="1200" dirty="0"/>
            </a:br>
            <a:r>
              <a:rPr lang="en-US" altLang="zh-CN" sz="1200" dirty="0"/>
              <a:t>K</a:t>
            </a:r>
            <a:endParaRPr kumimoji="0" lang="zh-CN" altLang="zh-CN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669860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6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26567" y="1197253"/>
            <a:ext cx="10441160" cy="504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1600" b="0" dirty="0"/>
              <a:t>#include &lt;</a:t>
            </a:r>
            <a:r>
              <a:rPr lang="en-US" altLang="zh-CN" sz="1600" b="0" dirty="0" err="1"/>
              <a:t>iostream</a:t>
            </a:r>
            <a:r>
              <a:rPr lang="en-US" altLang="zh-CN" sz="1600" b="0" dirty="0"/>
              <a:t>&gt;</a:t>
            </a:r>
          </a:p>
          <a:p>
            <a:pPr marL="0" indent="0">
              <a:buNone/>
            </a:pPr>
            <a:r>
              <a:rPr lang="en-US" altLang="zh-CN" sz="1600" b="0" dirty="0"/>
              <a:t>#include &lt;algorithm&gt;</a:t>
            </a:r>
          </a:p>
          <a:p>
            <a:pPr marL="0" indent="0">
              <a:buNone/>
            </a:pPr>
            <a:r>
              <a:rPr lang="en-US" altLang="zh-CN" sz="1600" b="0" dirty="0"/>
              <a:t>#include &lt;string&gt;</a:t>
            </a:r>
          </a:p>
          <a:p>
            <a:pPr marL="0" indent="0">
              <a:buNone/>
            </a:pPr>
            <a:r>
              <a:rPr lang="en-US" altLang="zh-CN" sz="1600" dirty="0"/>
              <a:t>using</a:t>
            </a:r>
            <a:r>
              <a:rPr lang="en-US" altLang="zh-CN" sz="1600" b="0" dirty="0"/>
              <a:t> </a:t>
            </a:r>
            <a:r>
              <a:rPr lang="en-US" altLang="zh-CN" sz="1600" dirty="0"/>
              <a:t>namespace</a:t>
            </a:r>
            <a:r>
              <a:rPr lang="en-US" altLang="zh-CN" sz="1600" b="0" dirty="0"/>
              <a:t> </a:t>
            </a:r>
            <a:r>
              <a:rPr lang="en-US" altLang="zh-CN" sz="1600" b="0" dirty="0" err="1"/>
              <a:t>std</a:t>
            </a:r>
            <a:r>
              <a:rPr lang="en-US" altLang="zh-CN" sz="1600" b="0" dirty="0"/>
              <a:t>;</a:t>
            </a:r>
          </a:p>
          <a:p>
            <a:pPr marL="0" indent="0">
              <a:buNone/>
            </a:pPr>
            <a:r>
              <a:rPr lang="en-US" altLang="zh-CN" sz="1600" b="0" dirty="0" err="1"/>
              <a:t>int</a:t>
            </a:r>
            <a:r>
              <a:rPr lang="en-US" altLang="zh-CN" sz="1600" b="0" dirty="0"/>
              <a:t> main()</a:t>
            </a:r>
          </a:p>
          <a:p>
            <a:pPr marL="0" indent="0">
              <a:buNone/>
            </a:pPr>
            <a:r>
              <a:rPr lang="en-US" altLang="zh-CN" sz="1600" b="0" dirty="0"/>
              <a:t>{</a:t>
            </a:r>
          </a:p>
          <a:p>
            <a:pPr marL="0" indent="0">
              <a:buNone/>
            </a:pPr>
            <a:r>
              <a:rPr lang="en-US" altLang="zh-CN" sz="1600" b="0" dirty="0"/>
              <a:t>string s("</a:t>
            </a:r>
            <a:r>
              <a:rPr lang="en-US" altLang="zh-CN" sz="1600" b="0" dirty="0" err="1"/>
              <a:t>afgcbed</a:t>
            </a:r>
            <a:r>
              <a:rPr lang="en-US" altLang="zh-CN" sz="1600" b="0" dirty="0"/>
              <a:t>");</a:t>
            </a:r>
          </a:p>
          <a:p>
            <a:pPr marL="0" indent="0">
              <a:buNone/>
            </a:pPr>
            <a:r>
              <a:rPr lang="en-US" altLang="zh-CN" sz="1600" b="0" dirty="0"/>
              <a:t>string::iterator p = find(</a:t>
            </a:r>
            <a:r>
              <a:rPr lang="en-US" altLang="zh-CN" sz="1600" b="0" dirty="0" err="1"/>
              <a:t>s.begin</a:t>
            </a:r>
            <a:r>
              <a:rPr lang="en-US" altLang="zh-CN" sz="1600" b="0" dirty="0"/>
              <a:t>(), </a:t>
            </a:r>
            <a:r>
              <a:rPr lang="en-US" altLang="zh-CN" sz="1600" b="0" dirty="0" err="1"/>
              <a:t>s.end</a:t>
            </a:r>
            <a:r>
              <a:rPr lang="en-US" altLang="zh-CN" sz="1600" b="0" dirty="0"/>
              <a:t>(), 'c');</a:t>
            </a:r>
          </a:p>
          <a:p>
            <a:pPr marL="0" indent="0">
              <a:buNone/>
            </a:pPr>
            <a:r>
              <a:rPr lang="en-US" altLang="zh-CN" sz="1600" dirty="0"/>
              <a:t>if</a:t>
            </a:r>
            <a:r>
              <a:rPr lang="en-US" altLang="zh-CN" sz="1600" b="0" dirty="0"/>
              <a:t> (p!= </a:t>
            </a:r>
            <a:r>
              <a:rPr lang="en-US" altLang="zh-CN" sz="1600" b="0" dirty="0" err="1"/>
              <a:t>s.end</a:t>
            </a:r>
            <a:r>
              <a:rPr lang="en-US" altLang="zh-CN" sz="1600" b="0" dirty="0"/>
              <a:t>())</a:t>
            </a:r>
          </a:p>
          <a:p>
            <a:pPr marL="0" indent="0">
              <a:buNone/>
            </a:pPr>
            <a:r>
              <a:rPr lang="en-US" altLang="zh-CN" sz="1600" b="0" dirty="0" err="1"/>
              <a:t>cout</a:t>
            </a:r>
            <a:r>
              <a:rPr lang="en-US" altLang="zh-CN" sz="1600" b="0" dirty="0"/>
              <a:t> &lt;&lt; p - </a:t>
            </a:r>
            <a:r>
              <a:rPr lang="en-US" altLang="zh-CN" sz="1600" b="0" dirty="0" err="1"/>
              <a:t>s.begin</a:t>
            </a:r>
            <a:r>
              <a:rPr lang="en-US" altLang="zh-CN" sz="1600" b="0" dirty="0"/>
              <a:t>() &lt;&lt; </a:t>
            </a:r>
            <a:r>
              <a:rPr lang="en-US" altLang="zh-CN" sz="1600" b="0" dirty="0" err="1"/>
              <a:t>endl</a:t>
            </a:r>
            <a:r>
              <a:rPr lang="en-US" altLang="zh-CN" sz="1600" b="0" dirty="0"/>
              <a:t>; //</a:t>
            </a:r>
            <a:r>
              <a:rPr lang="zh-CN" altLang="en-US" sz="1600" b="0" dirty="0"/>
              <a:t>输出 </a:t>
            </a:r>
            <a:r>
              <a:rPr lang="en-US" altLang="zh-CN" sz="1600" b="0" dirty="0"/>
              <a:t>3</a:t>
            </a:r>
            <a:endParaRPr lang="zh-CN" altLang="en-US" sz="1600" b="0" dirty="0"/>
          </a:p>
          <a:p>
            <a:pPr marL="0" indent="0">
              <a:buNone/>
            </a:pPr>
            <a:r>
              <a:rPr lang="en-US" altLang="zh-CN" sz="1600" b="0" dirty="0"/>
              <a:t>sort(</a:t>
            </a:r>
            <a:r>
              <a:rPr lang="en-US" altLang="zh-CN" sz="1600" b="0" dirty="0" err="1"/>
              <a:t>s.begin</a:t>
            </a:r>
            <a:r>
              <a:rPr lang="en-US" altLang="zh-CN" sz="1600" b="0" dirty="0"/>
              <a:t>(), </a:t>
            </a:r>
            <a:r>
              <a:rPr lang="en-US" altLang="zh-CN" sz="1600" b="0" dirty="0" err="1"/>
              <a:t>s.end</a:t>
            </a:r>
            <a:r>
              <a:rPr lang="en-US" altLang="zh-CN" sz="1600" b="0" dirty="0"/>
              <a:t>());</a:t>
            </a:r>
          </a:p>
          <a:p>
            <a:pPr marL="0" indent="0">
              <a:buNone/>
            </a:pPr>
            <a:r>
              <a:rPr lang="en-US" altLang="zh-CN" sz="1600" b="0" dirty="0" err="1"/>
              <a:t>cout</a:t>
            </a:r>
            <a:r>
              <a:rPr lang="en-US" altLang="zh-CN" sz="1600" b="0" dirty="0"/>
              <a:t> &lt;&lt; s &lt;&lt; </a:t>
            </a:r>
            <a:r>
              <a:rPr lang="en-US" altLang="zh-CN" sz="1600" b="0" dirty="0" err="1"/>
              <a:t>endl</a:t>
            </a:r>
            <a:r>
              <a:rPr lang="en-US" altLang="zh-CN" sz="1600" b="0" dirty="0"/>
              <a:t>; //</a:t>
            </a:r>
            <a:r>
              <a:rPr lang="zh-CN" altLang="en-US" sz="1600" b="0" dirty="0"/>
              <a:t>输出 </a:t>
            </a:r>
            <a:r>
              <a:rPr lang="en-US" altLang="zh-CN" sz="1600" b="0" dirty="0" err="1"/>
              <a:t>abcdefg</a:t>
            </a:r>
            <a:endParaRPr lang="en-US" altLang="zh-CN" sz="1600" b="0" dirty="0"/>
          </a:p>
          <a:p>
            <a:pPr marL="0" indent="0">
              <a:buNone/>
            </a:pPr>
            <a:r>
              <a:rPr lang="en-US" altLang="zh-CN" sz="1600" b="0" dirty="0" err="1"/>
              <a:t>next_permutation</a:t>
            </a:r>
            <a:r>
              <a:rPr lang="en-US" altLang="zh-CN" sz="1600" b="0" dirty="0"/>
              <a:t>(</a:t>
            </a:r>
            <a:r>
              <a:rPr lang="en-US" altLang="zh-CN" sz="1600" b="0" dirty="0" err="1"/>
              <a:t>s.begin</a:t>
            </a:r>
            <a:r>
              <a:rPr lang="en-US" altLang="zh-CN" sz="1600" b="0" dirty="0"/>
              <a:t>(), </a:t>
            </a:r>
            <a:r>
              <a:rPr lang="en-US" altLang="zh-CN" sz="1600" b="0" dirty="0" err="1"/>
              <a:t>s.end</a:t>
            </a:r>
            <a:r>
              <a:rPr lang="en-US" altLang="zh-CN" sz="1600" b="0" dirty="0"/>
              <a:t>());</a:t>
            </a:r>
          </a:p>
          <a:p>
            <a:pPr marL="0" indent="0">
              <a:buNone/>
            </a:pPr>
            <a:r>
              <a:rPr lang="en-US" altLang="zh-CN" sz="1600" b="0" dirty="0" err="1"/>
              <a:t>cout</a:t>
            </a:r>
            <a:r>
              <a:rPr lang="en-US" altLang="zh-CN" sz="1600" b="0" dirty="0"/>
              <a:t> &lt;&lt; s &lt;&lt; </a:t>
            </a:r>
            <a:r>
              <a:rPr lang="en-US" altLang="zh-CN" sz="1600" b="0" dirty="0" err="1"/>
              <a:t>endl</a:t>
            </a:r>
            <a:r>
              <a:rPr lang="en-US" altLang="zh-CN" sz="1600" b="0" dirty="0"/>
              <a:t>; //</a:t>
            </a:r>
            <a:r>
              <a:rPr lang="zh-CN" altLang="en-US" sz="1600" b="0" dirty="0"/>
              <a:t>输出 </a:t>
            </a:r>
            <a:r>
              <a:rPr lang="en-US" altLang="zh-CN" sz="1600" b="0" dirty="0" err="1"/>
              <a:t>abcdegf</a:t>
            </a:r>
            <a:endParaRPr lang="en-US" altLang="zh-CN" sz="1600" b="0" dirty="0"/>
          </a:p>
          <a:p>
            <a:pPr marL="0" indent="0">
              <a:buNone/>
            </a:pPr>
            <a:r>
              <a:rPr lang="en-US" altLang="zh-CN" sz="1600" dirty="0"/>
              <a:t>return</a:t>
            </a:r>
            <a:r>
              <a:rPr lang="en-US" altLang="zh-CN" sz="1600" b="0" dirty="0"/>
              <a:t> 0;</a:t>
            </a:r>
          </a:p>
          <a:p>
            <a:pPr marL="0" indent="0">
              <a:buNone/>
            </a:pPr>
            <a:r>
              <a:rPr lang="en-US" altLang="zh-CN" sz="1600" b="0" dirty="0"/>
              <a:t>}</a:t>
            </a:r>
          </a:p>
        </p:txBody>
      </p:sp>
      <p:pic>
        <p:nvPicPr>
          <p:cNvPr id="4" name="矩形 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51" y="-26590"/>
            <a:ext cx="7650464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22511" y="70247"/>
            <a:ext cx="466725" cy="468313"/>
            <a:chOff x="1192404" y="608225"/>
            <a:chExt cx="1755828" cy="1759616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10" name="任意多边形 83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/>
                </a:p>
              </p:txBody>
            </p:sp>
          </p:grpSp>
        </p:grpSp>
        <p:sp>
          <p:nvSpPr>
            <p:cNvPr id="7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/>
            </a:p>
          </p:txBody>
        </p:sp>
      </p:grpSp>
      <p:sp>
        <p:nvSpPr>
          <p:cNvPr id="12" name="TextBox 64"/>
          <p:cNvSpPr txBox="1">
            <a:spLocks noChangeArrowheads="1"/>
          </p:cNvSpPr>
          <p:nvPr/>
        </p:nvSpPr>
        <p:spPr bwMode="auto">
          <a:xfrm>
            <a:off x="660302" y="25797"/>
            <a:ext cx="7455097" cy="523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2800" kern="0" dirty="0" smtClean="0"/>
              <a:t>例</a:t>
            </a:r>
            <a:r>
              <a:rPr lang="en-US" altLang="zh-CN" sz="2800" kern="0" dirty="0" smtClean="0"/>
              <a:t>25</a:t>
            </a:r>
            <a:r>
              <a:rPr lang="en-US" altLang="zh-CN" sz="2800" dirty="0" smtClean="0">
                <a:latin typeface="Rockwell" pitchFamily="18" charset="0"/>
                <a:ea typeface="微软雅黑" pitchFamily="34" charset="-122"/>
              </a:rPr>
              <a:t>.</a:t>
            </a:r>
            <a:r>
              <a:rPr lang="zh-CN" altLang="en-US" sz="2800" b="1" dirty="0"/>
              <a:t>用 </a:t>
            </a:r>
            <a:r>
              <a:rPr lang="en-US" altLang="zh-CN" sz="2800" b="1" dirty="0"/>
              <a:t>STL </a:t>
            </a:r>
            <a:r>
              <a:rPr lang="zh-CN" altLang="en-US" sz="2800" b="1" dirty="0"/>
              <a:t>算法操作 </a:t>
            </a:r>
            <a:r>
              <a:rPr lang="en-US" altLang="zh-CN" sz="2800" b="1" dirty="0"/>
              <a:t>string </a:t>
            </a:r>
            <a:r>
              <a:rPr lang="zh-CN" altLang="en-US" sz="2800" b="1" dirty="0"/>
              <a:t>对象</a:t>
            </a:r>
          </a:p>
        </p:txBody>
      </p:sp>
    </p:spTree>
    <p:extLst>
      <p:ext uri="{BB962C8B-B14F-4D97-AF65-F5344CB8AC3E}">
        <p14:creationId xmlns:p14="http://schemas.microsoft.com/office/powerpoint/2010/main" val="28264008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9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959" name="Picture 23" descr="未标题-8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557338"/>
            <a:ext cx="3230563" cy="278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5960" name="Picture 24" descr="未标题-84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0" y="1603375"/>
            <a:ext cx="3230563" cy="278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5961" name="Picture 25" descr="未标题-84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00" y="1565275"/>
            <a:ext cx="3230563" cy="278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5962" name="Picture 26" descr="未标题-84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100" y="1633538"/>
            <a:ext cx="3230563" cy="278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5963" name="文本框 33"/>
          <p:cNvSpPr txBox="1">
            <a:spLocks noChangeArrowheads="1"/>
          </p:cNvSpPr>
          <p:nvPr/>
        </p:nvSpPr>
        <p:spPr bwMode="auto">
          <a:xfrm>
            <a:off x="1028700" y="2159000"/>
            <a:ext cx="3627438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77" tIns="45738" rIns="91477" bIns="45738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8988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6188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3388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30588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7788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720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itchFamily="34" charset="0"/>
                <a:ea typeface="方正大黑简体" pitchFamily="65" charset="-122"/>
              </a:rPr>
              <a:t>谢</a:t>
            </a:r>
          </a:p>
        </p:txBody>
      </p:sp>
      <p:sp>
        <p:nvSpPr>
          <p:cNvPr id="935964" name="文本框 33"/>
          <p:cNvSpPr txBox="1">
            <a:spLocks noChangeArrowheads="1"/>
          </p:cNvSpPr>
          <p:nvPr/>
        </p:nvSpPr>
        <p:spPr bwMode="auto">
          <a:xfrm>
            <a:off x="3213100" y="2197100"/>
            <a:ext cx="3627438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77" tIns="45738" rIns="91477" bIns="45738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8988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6188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3388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30588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7788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720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itchFamily="34" charset="0"/>
                <a:ea typeface="方正大黑简体" pitchFamily="65" charset="-122"/>
              </a:rPr>
              <a:t>谢</a:t>
            </a:r>
          </a:p>
        </p:txBody>
      </p:sp>
      <p:sp>
        <p:nvSpPr>
          <p:cNvPr id="935965" name="文本框 33"/>
          <p:cNvSpPr txBox="1">
            <a:spLocks noChangeArrowheads="1"/>
          </p:cNvSpPr>
          <p:nvPr/>
        </p:nvSpPr>
        <p:spPr bwMode="auto">
          <a:xfrm>
            <a:off x="5549900" y="2146300"/>
            <a:ext cx="3627438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77" tIns="45738" rIns="91477" bIns="45738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8988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6188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3388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30588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7788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720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itchFamily="34" charset="0"/>
                <a:ea typeface="方正大黑简体" pitchFamily="65" charset="-122"/>
              </a:rPr>
              <a:t>聆</a:t>
            </a:r>
          </a:p>
        </p:txBody>
      </p:sp>
      <p:sp>
        <p:nvSpPr>
          <p:cNvPr id="935966" name="文本框 33"/>
          <p:cNvSpPr txBox="1">
            <a:spLocks noChangeArrowheads="1"/>
          </p:cNvSpPr>
          <p:nvPr/>
        </p:nvSpPr>
        <p:spPr bwMode="auto">
          <a:xfrm>
            <a:off x="7696200" y="2209800"/>
            <a:ext cx="3627438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77" tIns="45738" rIns="91477" bIns="45738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8988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6188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3388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30588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7788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720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itchFamily="34" charset="0"/>
                <a:ea typeface="方正大黑简体" pitchFamily="65" charset="-122"/>
              </a:rPr>
              <a:t>听</a:t>
            </a:r>
          </a:p>
        </p:txBody>
      </p:sp>
      <p:sp>
        <p:nvSpPr>
          <p:cNvPr id="935967" name="TextBox 7"/>
          <p:cNvSpPr>
            <a:spLocks noChangeArrowheads="1"/>
          </p:cNvSpPr>
          <p:nvPr/>
        </p:nvSpPr>
        <p:spPr bwMode="auto">
          <a:xfrm>
            <a:off x="4227513" y="3956050"/>
            <a:ext cx="381952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zh-CN" sz="600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THANKS!</a:t>
            </a:r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59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359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359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359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359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359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359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359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359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359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35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35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8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9359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9359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9359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3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8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9359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9359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9359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8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9359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9359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9359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4250"/>
                            </p:stCondLst>
                            <p:childTnLst>
                              <p:par>
                                <p:cTn id="47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8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9359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9359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9359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3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9359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9359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9359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5963" grpId="0"/>
      <p:bldP spid="935964" grpId="0"/>
      <p:bldP spid="935965" grpId="0"/>
      <p:bldP spid="935966" grpId="0"/>
      <p:bldP spid="93596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4680" name="Picture 72" descr="未标题-84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0" y="765175"/>
            <a:ext cx="4176713" cy="359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4611" name="文本框 45"/>
          <p:cNvSpPr txBox="1">
            <a:spLocks noChangeArrowheads="1"/>
          </p:cNvSpPr>
          <p:nvPr/>
        </p:nvSpPr>
        <p:spPr bwMode="auto">
          <a:xfrm>
            <a:off x="3028950" y="4989513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117" tIns="46058" rIns="92117" bIns="46058">
            <a:spAutoFit/>
          </a:bodyPr>
          <a:lstStyle>
            <a:lvl1pPr defTabSz="1228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998538" indent="-384175" defTabSz="1228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535113" indent="-306388" defTabSz="1228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2149475" indent="-306388" defTabSz="1228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763838" indent="-307975" defTabSz="1228725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3221038" indent="-307975" defTabSz="1228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3678238" indent="-307975" defTabSz="1228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4135438" indent="-307975" defTabSz="1228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4592638" indent="-307975" defTabSz="1228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FEB54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64613" name="矩形 134"/>
          <p:cNvSpPr>
            <a:spLocks noChangeArrowheads="1"/>
          </p:cNvSpPr>
          <p:nvPr/>
        </p:nvSpPr>
        <p:spPr bwMode="auto">
          <a:xfrm>
            <a:off x="4978400" y="1235075"/>
            <a:ext cx="1912938" cy="2051050"/>
          </a:xfrm>
          <a:prstGeom prst="rect">
            <a:avLst/>
          </a:prstGeom>
          <a:noFill/>
          <a:ln>
            <a:noFill/>
          </a:ln>
          <a:effectLst>
            <a:outerShdw dist="508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92" tIns="34295" rIns="68592" bIns="34295">
            <a:spAutoFit/>
          </a:bodyPr>
          <a:lstStyle/>
          <a:p>
            <a:pPr algn="ctr" defTabSz="685800"/>
            <a:r>
              <a:rPr lang="en-US" altLang="zh-CN" sz="13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方正兰亭细黑_GBK"/>
                <a:sym typeface="微软雅黑" pitchFamily="34" charset="-122"/>
              </a:rPr>
              <a:t>2</a:t>
            </a:r>
          </a:p>
        </p:txBody>
      </p:sp>
      <p:grpSp>
        <p:nvGrpSpPr>
          <p:cNvPr id="91" name="组合 90"/>
          <p:cNvGrpSpPr>
            <a:grpSpLocks/>
          </p:cNvGrpSpPr>
          <p:nvPr/>
        </p:nvGrpSpPr>
        <p:grpSpPr bwMode="auto">
          <a:xfrm>
            <a:off x="4216400" y="944563"/>
            <a:ext cx="466725" cy="468312"/>
            <a:chOff x="1192404" y="608225"/>
            <a:chExt cx="1755828" cy="1759616"/>
          </a:xfrm>
        </p:grpSpPr>
        <p:grpSp>
          <p:nvGrpSpPr>
            <p:cNvPr id="964615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94" name="任意多边形 82"/>
              <p:cNvSpPr/>
              <p:nvPr/>
            </p:nvSpPr>
            <p:spPr>
              <a:xfrm rot="3738964">
                <a:off x="6379732" y="2488771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95" name="任意多边形 83"/>
              <p:cNvGrpSpPr>
                <a:grpSpLocks/>
              </p:cNvGrpSpPr>
              <p:nvPr/>
            </p:nvGrpSpPr>
            <p:grpSpPr bwMode="auto">
              <a:xfrm>
                <a:off x="6397313" y="2490687"/>
                <a:ext cx="2505748" cy="2500354"/>
                <a:chOff x="1883664" y="1987296"/>
                <a:chExt cx="1322832" cy="1322832"/>
              </a:xfrm>
            </p:grpSpPr>
            <p:pic>
              <p:nvPicPr>
                <p:cNvPr id="964618" name="任意多边形 83"/>
                <p:cNvPicPr>
                  <a:picLocks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36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4619" name="Text Box 11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188869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93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25B7C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grpSp>
        <p:nvGrpSpPr>
          <p:cNvPr id="96" name="组合 95"/>
          <p:cNvGrpSpPr>
            <a:grpSpLocks/>
          </p:cNvGrpSpPr>
          <p:nvPr/>
        </p:nvGrpSpPr>
        <p:grpSpPr bwMode="auto">
          <a:xfrm>
            <a:off x="4095750" y="2278063"/>
            <a:ext cx="552450" cy="554037"/>
            <a:chOff x="1192404" y="608225"/>
            <a:chExt cx="1755828" cy="1759616"/>
          </a:xfrm>
        </p:grpSpPr>
        <p:grpSp>
          <p:nvGrpSpPr>
            <p:cNvPr id="964624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99" name="任意多边形 82"/>
              <p:cNvSpPr/>
              <p:nvPr/>
            </p:nvSpPr>
            <p:spPr>
              <a:xfrm rot="3738964">
                <a:off x="6379727" y="2488776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00" name="任意多边形 83"/>
              <p:cNvGrpSpPr>
                <a:grpSpLocks/>
              </p:cNvGrpSpPr>
              <p:nvPr/>
            </p:nvGrpSpPr>
            <p:grpSpPr bwMode="auto">
              <a:xfrm>
                <a:off x="6393826" y="2490687"/>
                <a:ext cx="2505748" cy="2500354"/>
                <a:chOff x="2950464" y="1987296"/>
                <a:chExt cx="1322832" cy="1322832"/>
              </a:xfrm>
            </p:grpSpPr>
            <p:pic>
              <p:nvPicPr>
                <p:cNvPr id="964627" name="任意多边形 83"/>
                <p:cNvPicPr>
                  <a:picLocks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50464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4628" name="Text Box 20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2957338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98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grpSp>
        <p:nvGrpSpPr>
          <p:cNvPr id="101" name="组合 100"/>
          <p:cNvGrpSpPr>
            <a:grpSpLocks/>
          </p:cNvGrpSpPr>
          <p:nvPr/>
        </p:nvGrpSpPr>
        <p:grpSpPr bwMode="auto">
          <a:xfrm>
            <a:off x="7383463" y="2493963"/>
            <a:ext cx="527050" cy="528637"/>
            <a:chOff x="1192404" y="608225"/>
            <a:chExt cx="1755828" cy="1759616"/>
          </a:xfrm>
        </p:grpSpPr>
        <p:grpSp>
          <p:nvGrpSpPr>
            <p:cNvPr id="964633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04" name="任意多边形 82"/>
              <p:cNvSpPr/>
              <p:nvPr/>
            </p:nvSpPr>
            <p:spPr>
              <a:xfrm rot="3738964">
                <a:off x="6379727" y="2488776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05" name="任意多边形 83"/>
              <p:cNvGrpSpPr>
                <a:grpSpLocks/>
              </p:cNvGrpSpPr>
              <p:nvPr/>
            </p:nvGrpSpPr>
            <p:grpSpPr bwMode="auto">
              <a:xfrm>
                <a:off x="6401157" y="2490687"/>
                <a:ext cx="2494201" cy="2500354"/>
                <a:chOff x="4005072" y="1987296"/>
                <a:chExt cx="1316736" cy="1322832"/>
              </a:xfrm>
            </p:grpSpPr>
            <p:pic>
              <p:nvPicPr>
                <p:cNvPr id="964636" name="任意多边形 83"/>
                <p:cNvPicPr>
                  <a:picLocks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05072" y="1987296"/>
                  <a:ext cx="1316736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4637" name="Text Box 29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4008076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03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FD7104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grpSp>
        <p:nvGrpSpPr>
          <p:cNvPr id="116" name="组合 115"/>
          <p:cNvGrpSpPr>
            <a:grpSpLocks/>
          </p:cNvGrpSpPr>
          <p:nvPr/>
        </p:nvGrpSpPr>
        <p:grpSpPr bwMode="auto">
          <a:xfrm>
            <a:off x="7312025" y="1557338"/>
            <a:ext cx="466725" cy="468312"/>
            <a:chOff x="1192404" y="608225"/>
            <a:chExt cx="1755828" cy="1759616"/>
          </a:xfrm>
        </p:grpSpPr>
        <p:grpSp>
          <p:nvGrpSpPr>
            <p:cNvPr id="964642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19" name="任意多边形 82"/>
              <p:cNvSpPr/>
              <p:nvPr/>
            </p:nvSpPr>
            <p:spPr>
              <a:xfrm rot="3738964">
                <a:off x="6379732" y="2488771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20" name="任意多边形 83"/>
              <p:cNvGrpSpPr>
                <a:grpSpLocks/>
              </p:cNvGrpSpPr>
              <p:nvPr/>
            </p:nvGrpSpPr>
            <p:grpSpPr bwMode="auto">
              <a:xfrm>
                <a:off x="6393371" y="2490687"/>
                <a:ext cx="2505748" cy="2500354"/>
                <a:chOff x="7150608" y="1987296"/>
                <a:chExt cx="1322832" cy="1322832"/>
              </a:xfrm>
            </p:grpSpPr>
            <p:pic>
              <p:nvPicPr>
                <p:cNvPr id="964645" name="任意多边形 83"/>
                <p:cNvPicPr>
                  <a:picLocks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50608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4646" name="Text Box 38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7157722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18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grpSp>
        <p:nvGrpSpPr>
          <p:cNvPr id="106" name="组合 105"/>
          <p:cNvGrpSpPr>
            <a:grpSpLocks/>
          </p:cNvGrpSpPr>
          <p:nvPr/>
        </p:nvGrpSpPr>
        <p:grpSpPr bwMode="auto">
          <a:xfrm>
            <a:off x="3927475" y="2997200"/>
            <a:ext cx="466725" cy="468313"/>
            <a:chOff x="1192404" y="608225"/>
            <a:chExt cx="1755828" cy="1759616"/>
          </a:xfrm>
        </p:grpSpPr>
        <p:grpSp>
          <p:nvGrpSpPr>
            <p:cNvPr id="964651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09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10" name="任意多边形 83"/>
              <p:cNvGrpSpPr>
                <a:grpSpLocks/>
              </p:cNvGrpSpPr>
              <p:nvPr/>
            </p:nvGrpSpPr>
            <p:grpSpPr bwMode="auto">
              <a:xfrm>
                <a:off x="6393188" y="2490687"/>
                <a:ext cx="2505748" cy="2500354"/>
                <a:chOff x="5096256" y="1987296"/>
                <a:chExt cx="1322832" cy="1322832"/>
              </a:xfrm>
            </p:grpSpPr>
            <p:pic>
              <p:nvPicPr>
                <p:cNvPr id="964654" name="任意多边形 83"/>
                <p:cNvPicPr>
                  <a:picLocks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96256" y="1987296"/>
                  <a:ext cx="1322832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4655" name="Text Box 47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5103467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08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rgbClr val="595859"/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7860620" y="1855169"/>
            <a:ext cx="461248" cy="46124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3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2" name="组合 50"/>
          <p:cNvGrpSpPr/>
          <p:nvPr/>
        </p:nvGrpSpPr>
        <p:grpSpPr>
          <a:xfrm>
            <a:off x="3755345" y="1628156"/>
            <a:ext cx="461248" cy="46124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4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6" name="组合 50"/>
          <p:cNvGrpSpPr/>
          <p:nvPr/>
        </p:nvGrpSpPr>
        <p:grpSpPr>
          <a:xfrm>
            <a:off x="7532497" y="3277970"/>
            <a:ext cx="365196" cy="36519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8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9" name="组合 50"/>
          <p:cNvGrpSpPr/>
          <p:nvPr/>
        </p:nvGrpSpPr>
        <p:grpSpPr>
          <a:xfrm>
            <a:off x="3300679" y="2138904"/>
            <a:ext cx="405218" cy="40521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2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13" name="组合 50"/>
          <p:cNvGrpSpPr/>
          <p:nvPr/>
        </p:nvGrpSpPr>
        <p:grpSpPr>
          <a:xfrm>
            <a:off x="4669104" y="3358104"/>
            <a:ext cx="405218" cy="40521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5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16" name="组合 50"/>
          <p:cNvGrpSpPr/>
          <p:nvPr/>
        </p:nvGrpSpPr>
        <p:grpSpPr>
          <a:xfrm>
            <a:off x="7007034" y="1045945"/>
            <a:ext cx="365197" cy="36519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/>
            </a:p>
          </p:txBody>
        </p:sp>
      </p:grpSp>
      <p:grpSp>
        <p:nvGrpSpPr>
          <p:cNvPr id="111" name="组合 110"/>
          <p:cNvGrpSpPr>
            <a:grpSpLocks/>
          </p:cNvGrpSpPr>
          <p:nvPr/>
        </p:nvGrpSpPr>
        <p:grpSpPr bwMode="auto">
          <a:xfrm>
            <a:off x="6808788" y="2997200"/>
            <a:ext cx="466725" cy="468313"/>
            <a:chOff x="1192404" y="608225"/>
            <a:chExt cx="1755828" cy="1759616"/>
          </a:xfrm>
        </p:grpSpPr>
        <p:grpSp>
          <p:nvGrpSpPr>
            <p:cNvPr id="964666" name="组合 79"/>
            <p:cNvGrpSpPr>
              <a:grpSpLocks/>
            </p:cNvGrpSpPr>
            <p:nvPr/>
          </p:nvGrpSpPr>
          <p:grpSpPr bwMode="auto">
            <a:xfrm>
              <a:off x="1192404" y="608225"/>
              <a:ext cx="1755828" cy="1759616"/>
              <a:chOff x="6379729" y="2488774"/>
              <a:chExt cx="2513016" cy="2513016"/>
            </a:xfrm>
          </p:grpSpPr>
          <p:sp>
            <p:nvSpPr>
              <p:cNvPr id="114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algn="ctr" defTabSz="685891">
                  <a:defRPr/>
                </a:pPr>
                <a:endParaRPr lang="zh-CN" altLang="en-US" sz="1400" kern="0">
                  <a:solidFill>
                    <a:srgbClr val="FFFFFF"/>
                  </a:solidFill>
                  <a:latin typeface="Arial"/>
                  <a:ea typeface="宋体"/>
                </a:endParaRPr>
              </a:p>
            </p:txBody>
          </p:sp>
          <p:grpSp>
            <p:nvGrpSpPr>
              <p:cNvPr id="115" name="任意多边形 83"/>
              <p:cNvGrpSpPr>
                <a:grpSpLocks/>
              </p:cNvGrpSpPr>
              <p:nvPr/>
            </p:nvGrpSpPr>
            <p:grpSpPr bwMode="auto">
              <a:xfrm>
                <a:off x="6400992" y="2490687"/>
                <a:ext cx="2494201" cy="2500354"/>
                <a:chOff x="6114288" y="1987296"/>
                <a:chExt cx="1316736" cy="1322832"/>
              </a:xfrm>
            </p:grpSpPr>
            <p:pic>
              <p:nvPicPr>
                <p:cNvPr id="964669" name="任意多边形 83"/>
                <p:cNvPicPr>
                  <a:picLocks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14288" y="1987296"/>
                  <a:ext cx="1316736" cy="1322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4670" name="Text Box 62"/>
                <p:cNvSpPr txBox="1">
                  <a:spLocks noChangeArrowheads="1"/>
                </p:cNvSpPr>
                <p:nvPr/>
              </p:nvSpPr>
              <p:spPr bwMode="auto">
                <a:xfrm rot="16377237">
                  <a:off x="6117379" y="1997273"/>
                  <a:ext cx="1310372" cy="1307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>
                  <a:lvl1pPr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defTabSz="6858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13" name="椭圆 80"/>
            <p:cNvSpPr/>
            <p:nvPr/>
          </p:nvSpPr>
          <p:spPr bwMode="auto">
            <a:xfrm>
              <a:off x="1449791" y="856764"/>
              <a:ext cx="1268851" cy="1271594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lIns="68589" tIns="34295" rIns="68589" bIns="34295" anchor="ctr"/>
            <a:lstStyle>
              <a:lvl1pPr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6858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sp>
        <p:nvSpPr>
          <p:cNvPr id="964674" name="文本框 33"/>
          <p:cNvSpPr txBox="1">
            <a:spLocks noChangeArrowheads="1"/>
          </p:cNvSpPr>
          <p:nvPr/>
        </p:nvSpPr>
        <p:spPr bwMode="auto">
          <a:xfrm>
            <a:off x="4179888" y="3789363"/>
            <a:ext cx="357663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5" rIns="91431" bIns="45715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98613" indent="-227013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30188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30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5400">
                <a:latin typeface="Impact" pitchFamily="34" charset="0"/>
                <a:ea typeface="方正大黑简体" pitchFamily="65" charset="-122"/>
              </a:rPr>
              <a:t>第二部分</a:t>
            </a:r>
          </a:p>
        </p:txBody>
      </p:sp>
      <p:grpSp>
        <p:nvGrpSpPr>
          <p:cNvPr id="964675" name="Group 67"/>
          <p:cNvGrpSpPr>
            <a:grpSpLocks/>
          </p:cNvGrpSpPr>
          <p:nvPr/>
        </p:nvGrpSpPr>
        <p:grpSpPr bwMode="auto">
          <a:xfrm>
            <a:off x="3673475" y="4724400"/>
            <a:ext cx="4586288" cy="576263"/>
            <a:chOff x="4522" y="2750"/>
            <a:chExt cx="4861" cy="552"/>
          </a:xfrm>
        </p:grpSpPr>
        <p:sp>
          <p:nvSpPr>
            <p:cNvPr id="5" name="圆角矩形 4"/>
            <p:cNvSpPr>
              <a:spLocks noChangeArrowheads="1"/>
            </p:cNvSpPr>
            <p:nvPr/>
          </p:nvSpPr>
          <p:spPr bwMode="auto">
            <a:xfrm>
              <a:off x="4522" y="2750"/>
              <a:ext cx="4861" cy="55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AFAFA"/>
                </a:gs>
                <a:gs pos="74001">
                  <a:srgbClr val="D7D7D7"/>
                </a:gs>
                <a:gs pos="83000">
                  <a:srgbClr val="D7D7D7"/>
                </a:gs>
                <a:gs pos="100000">
                  <a:srgbClr val="E4E4E4"/>
                </a:gs>
              </a:gsLst>
              <a:lin ang="5400000" scaled="1"/>
            </a:gradFill>
            <a:ln w="12700" algn="ctr">
              <a:solidFill>
                <a:srgbClr val="7F7F7F"/>
              </a:solidFill>
              <a:miter lim="800000"/>
              <a:headEnd/>
              <a:tailEnd/>
            </a:ln>
          </p:spPr>
          <p:txBody>
            <a:bodyPr lIns="91477" tIns="45738" rIns="91477" bIns="45738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4522" y="2750"/>
              <a:ext cx="4849" cy="297"/>
            </a:xfrm>
            <a:custGeom>
              <a:avLst/>
              <a:gdLst>
                <a:gd name="connsiteX0" fmla="*/ 368300 w 6483350"/>
                <a:gd name="connsiteY0" fmla="*/ 0 h 396875"/>
                <a:gd name="connsiteX1" fmla="*/ 6115050 w 6483350"/>
                <a:gd name="connsiteY1" fmla="*/ 0 h 396875"/>
                <a:gd name="connsiteX2" fmla="*/ 6483350 w 6483350"/>
                <a:gd name="connsiteY2" fmla="*/ 368300 h 396875"/>
                <a:gd name="connsiteX3" fmla="*/ 6477581 w 6483350"/>
                <a:gd name="connsiteY3" fmla="*/ 396875 h 396875"/>
                <a:gd name="connsiteX4" fmla="*/ 5769 w 6483350"/>
                <a:gd name="connsiteY4" fmla="*/ 396875 h 396875"/>
                <a:gd name="connsiteX5" fmla="*/ 0 w 6483350"/>
                <a:gd name="connsiteY5" fmla="*/ 368300 h 396875"/>
                <a:gd name="connsiteX6" fmla="*/ 368300 w 6483350"/>
                <a:gd name="connsiteY6" fmla="*/ 0 h 3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83350" h="396875">
                  <a:moveTo>
                    <a:pt x="368300" y="0"/>
                  </a:moveTo>
                  <a:lnTo>
                    <a:pt x="6115050" y="0"/>
                  </a:lnTo>
                  <a:cubicBezTo>
                    <a:pt x="6318456" y="0"/>
                    <a:pt x="6483350" y="164894"/>
                    <a:pt x="6483350" y="368300"/>
                  </a:cubicBezTo>
                  <a:lnTo>
                    <a:pt x="6477581" y="396875"/>
                  </a:lnTo>
                  <a:lnTo>
                    <a:pt x="5769" y="396875"/>
                  </a:lnTo>
                  <a:lnTo>
                    <a:pt x="0" y="368300"/>
                  </a:lnTo>
                  <a:cubicBezTo>
                    <a:pt x="0" y="164894"/>
                    <a:pt x="164894" y="0"/>
                    <a:pt x="368300" y="0"/>
                  </a:cubicBezTo>
                  <a:close/>
                </a:path>
              </a:pathLst>
            </a:cu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/>
            </a:p>
          </p:txBody>
        </p:sp>
      </p:grpSp>
      <p:sp>
        <p:nvSpPr>
          <p:cNvPr id="964678" name="圆角矩形 606"/>
          <p:cNvSpPr>
            <a:spLocks noChangeArrowheads="1"/>
          </p:cNvSpPr>
          <p:nvPr/>
        </p:nvSpPr>
        <p:spPr bwMode="auto">
          <a:xfrm>
            <a:off x="3578225" y="4662488"/>
            <a:ext cx="4537075" cy="7112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77" tIns="45738" rIns="91477" bIns="45738" anchor="ctr"/>
          <a:lstStyle/>
          <a:p>
            <a:pPr algn="ctr"/>
            <a:r>
              <a:rPr lang="zh-CN" altLang="en-US" sz="3200" kern="0" dirty="0"/>
              <a:t>名字空间</a:t>
            </a:r>
            <a:r>
              <a:rPr lang="en-US" altLang="zh-CN" sz="3200" kern="0" dirty="0"/>
              <a:t>namespace</a:t>
            </a:r>
            <a:endParaRPr lang="zh-CN" altLang="zh-CN" sz="32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646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646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64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64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646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64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64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9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8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9646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9646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9646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5155"/>
                            </p:stCondLst>
                            <p:childTnLst>
                              <p:par>
                                <p:cTn id="97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9646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0" fill="hold"/>
                                        <p:tgtEl>
                                          <p:spTgt spid="9646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0" fill="hold"/>
                                        <p:tgtEl>
                                          <p:spTgt spid="964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0" fill="hold"/>
                                        <p:tgtEl>
                                          <p:spTgt spid="964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7155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3000"/>
                                        <p:tgtEl>
                                          <p:spTgt spid="964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4613" grpId="0"/>
      <p:bldP spid="964674" grpId="0"/>
      <p:bldP spid="964678" grpId="0"/>
    </p:bldLst>
  </p:timing>
</p:sld>
</file>

<file path=ppt/theme/theme1.xml><?xml version="1.0" encoding="utf-8"?>
<a:theme xmlns:a="http://schemas.openxmlformats.org/drawingml/2006/main" name="2_Office 主题">
  <a:themeElements>
    <a:clrScheme name="2_Office 主题 1">
      <a:dk1>
        <a:srgbClr val="000000"/>
      </a:dk1>
      <a:lt1>
        <a:srgbClr val="FFFFFF"/>
      </a:lt1>
      <a:dk2>
        <a:srgbClr val="C00000"/>
      </a:dk2>
      <a:lt2>
        <a:srgbClr val="FF0000"/>
      </a:lt2>
      <a:accent1>
        <a:srgbClr val="FF6600"/>
      </a:accent1>
      <a:accent2>
        <a:srgbClr val="FFC0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AE00"/>
      </a:accent6>
      <a:hlink>
        <a:srgbClr val="262626"/>
      </a:hlink>
      <a:folHlink>
        <a:srgbClr val="7F7F7F"/>
      </a:folHlink>
    </a:clrScheme>
    <a:fontScheme name="2_Office 主题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219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219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2_Office 主题 1">
        <a:dk1>
          <a:srgbClr val="000000"/>
        </a:dk1>
        <a:lt1>
          <a:srgbClr val="FFFFFF"/>
        </a:lt1>
        <a:dk2>
          <a:srgbClr val="C00000"/>
        </a:dk2>
        <a:lt2>
          <a:srgbClr val="FF0000"/>
        </a:lt2>
        <a:accent1>
          <a:srgbClr val="FF6600"/>
        </a:accent1>
        <a:accent2>
          <a:srgbClr val="FFC0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AE00"/>
        </a:accent6>
        <a:hlink>
          <a:srgbClr val="262626"/>
        </a:hlink>
        <a:folHlink>
          <a:srgbClr val="7F7F7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_教育说课 (52).pptx" id="{498ACB40-E7FD-407D-8B84-86FE0BFB2F28}" vid="{1E424702-7D1C-40EA-B8AF-33EE62ADDAE8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ljj——c++</Template>
  <TotalTime>216</TotalTime>
  <Words>7010</Words>
  <Application>Microsoft Office PowerPoint</Application>
  <PresentationFormat>自定义</PresentationFormat>
  <Paragraphs>1132</Paragraphs>
  <Slides>84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84</vt:i4>
      </vt:variant>
    </vt:vector>
  </HeadingPairs>
  <TitlesOfParts>
    <vt:vector size="100" baseType="lpstr">
      <vt:lpstr>Arial Unicode MS</vt:lpstr>
      <vt:lpstr>方正大黑简体</vt:lpstr>
      <vt:lpstr>方正兰亭细黑_GBK</vt:lpstr>
      <vt:lpstr>华文楷体</vt:lpstr>
      <vt:lpstr>华文隶书</vt:lpstr>
      <vt:lpstr>楷体</vt:lpstr>
      <vt:lpstr>楷体_GB2312</vt:lpstr>
      <vt:lpstr>宋体</vt:lpstr>
      <vt:lpstr>微软雅黑</vt:lpstr>
      <vt:lpstr>Arial</vt:lpstr>
      <vt:lpstr>Calibri</vt:lpstr>
      <vt:lpstr>Impact</vt:lpstr>
      <vt:lpstr>Rockwell</vt:lpstr>
      <vt:lpstr>Times New Roman</vt:lpstr>
      <vt:lpstr>Wingdings</vt:lpstr>
      <vt:lpstr>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lijijun@gmail.com</dc:creator>
  <cp:keywords>tukuppt</cp:keywords>
  <cp:lastModifiedBy>HighAir</cp:lastModifiedBy>
  <cp:revision>28</cp:revision>
  <dcterms:created xsi:type="dcterms:W3CDTF">2020-03-06T12:58:17Z</dcterms:created>
  <dcterms:modified xsi:type="dcterms:W3CDTF">2021-03-01T03:01:00Z</dcterms:modified>
</cp:coreProperties>
</file>